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sldIdLst>
    <p:sldId id="256" r:id="rId2"/>
  </p:sldIdLst>
  <p:sldSz cx="7559675" cy="106918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F5597"/>
    <a:srgbClr val="1A3258"/>
    <a:srgbClr val="A5A5A5"/>
    <a:srgbClr val="BAC1CC"/>
    <a:srgbClr val="4B4B4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909"/>
    <p:restoredTop sz="94568"/>
  </p:normalViewPr>
  <p:slideViewPr>
    <p:cSldViewPr snapToGrid="0" snapToObjects="1">
      <p:cViewPr>
        <p:scale>
          <a:sx n="131" d="100"/>
          <a:sy n="131" d="100"/>
        </p:scale>
        <p:origin x="385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svg>
</file>

<file path=ppt/media/image11.png>
</file>

<file path=ppt/media/image12.svg>
</file>

<file path=ppt/media/image13.png>
</file>

<file path=ppt/media/image14.svg>
</file>

<file path=ppt/media/image15.png>
</file>

<file path=ppt/media/image16.sv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566976" y="1749795"/>
            <a:ext cx="6425724" cy="3722335"/>
          </a:xfrm>
        </p:spPr>
        <p:txBody>
          <a:bodyPr anchor="b"/>
          <a:lstStyle>
            <a:lvl1pPr algn="ctr">
              <a:defRPr sz="4960"/>
            </a:lvl1pPr>
          </a:lstStyle>
          <a:p>
            <a:r>
              <a:rPr lang="zh-CN" altLang="en-US"/>
              <a:t>单击此处编辑母版标题样式</a:t>
            </a:r>
            <a:endParaRPr lang="en-US" dirty="0"/>
          </a:p>
        </p:txBody>
      </p:sp>
      <p:sp>
        <p:nvSpPr>
          <p:cNvPr id="3" name="Subtitle 2"/>
          <p:cNvSpPr>
            <a:spLocks noGrp="1"/>
          </p:cNvSpPr>
          <p:nvPr>
            <p:ph type="subTitle" idx="1"/>
          </p:nvPr>
        </p:nvSpPr>
        <p:spPr>
          <a:xfrm>
            <a:off x="944960" y="5615678"/>
            <a:ext cx="5669756" cy="2581379"/>
          </a:xfrm>
        </p:spPr>
        <p:txBody>
          <a:bodyPr/>
          <a:lstStyle>
            <a:lvl1pPr marL="0" indent="0" algn="ctr">
              <a:buNone/>
              <a:defRPr sz="1984"/>
            </a:lvl1pPr>
            <a:lvl2pPr marL="377967" indent="0" algn="ctr">
              <a:buNone/>
              <a:defRPr sz="1653"/>
            </a:lvl2pPr>
            <a:lvl3pPr marL="755934" indent="0" algn="ctr">
              <a:buNone/>
              <a:defRPr sz="1488"/>
            </a:lvl3pPr>
            <a:lvl4pPr marL="1133902" indent="0" algn="ctr">
              <a:buNone/>
              <a:defRPr sz="1323"/>
            </a:lvl4pPr>
            <a:lvl5pPr marL="1511869" indent="0" algn="ctr">
              <a:buNone/>
              <a:defRPr sz="1323"/>
            </a:lvl5pPr>
            <a:lvl6pPr marL="1889836" indent="0" algn="ctr">
              <a:buNone/>
              <a:defRPr sz="1323"/>
            </a:lvl6pPr>
            <a:lvl7pPr marL="2267803" indent="0" algn="ctr">
              <a:buNone/>
              <a:defRPr sz="1323"/>
            </a:lvl7pPr>
            <a:lvl8pPr marL="2645771" indent="0" algn="ctr">
              <a:buNone/>
              <a:defRPr sz="1323"/>
            </a:lvl8pPr>
            <a:lvl9pPr marL="3023738" indent="0" algn="ctr">
              <a:buNone/>
              <a:defRPr sz="1323"/>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649041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12989091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409893" y="569240"/>
            <a:ext cx="1630055" cy="9060817"/>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519728" y="569240"/>
            <a:ext cx="4795669" cy="9060817"/>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36445943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26651015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515791" y="2665532"/>
            <a:ext cx="6520220" cy="4447496"/>
          </a:xfrm>
        </p:spPr>
        <p:txBody>
          <a:bodyPr anchor="b"/>
          <a:lstStyle>
            <a:lvl1pPr>
              <a:defRPr sz="4960"/>
            </a:lvl1pPr>
          </a:lstStyle>
          <a:p>
            <a:r>
              <a:rPr lang="zh-CN" altLang="en-US"/>
              <a:t>单击此处编辑母版标题样式</a:t>
            </a:r>
            <a:endParaRPr lang="en-US" dirty="0"/>
          </a:p>
        </p:txBody>
      </p:sp>
      <p:sp>
        <p:nvSpPr>
          <p:cNvPr id="3" name="Text Placeholder 2"/>
          <p:cNvSpPr>
            <a:spLocks noGrp="1"/>
          </p:cNvSpPr>
          <p:nvPr>
            <p:ph type="body" idx="1"/>
          </p:nvPr>
        </p:nvSpPr>
        <p:spPr>
          <a:xfrm>
            <a:off x="515791" y="7155103"/>
            <a:ext cx="6520220" cy="2338833"/>
          </a:xfrm>
        </p:spPr>
        <p:txBody>
          <a:bodyPr/>
          <a:lstStyle>
            <a:lvl1pPr marL="0" indent="0">
              <a:buNone/>
              <a:defRPr sz="1984">
                <a:solidFill>
                  <a:schemeClr val="tx1"/>
                </a:solidFill>
              </a:defRPr>
            </a:lvl1pPr>
            <a:lvl2pPr marL="377967" indent="0">
              <a:buNone/>
              <a:defRPr sz="1653">
                <a:solidFill>
                  <a:schemeClr val="tx1">
                    <a:tint val="75000"/>
                  </a:schemeClr>
                </a:solidFill>
              </a:defRPr>
            </a:lvl2pPr>
            <a:lvl3pPr marL="755934" indent="0">
              <a:buNone/>
              <a:defRPr sz="1488">
                <a:solidFill>
                  <a:schemeClr val="tx1">
                    <a:tint val="75000"/>
                  </a:schemeClr>
                </a:solidFill>
              </a:defRPr>
            </a:lvl3pPr>
            <a:lvl4pPr marL="1133902" indent="0">
              <a:buNone/>
              <a:defRPr sz="1323">
                <a:solidFill>
                  <a:schemeClr val="tx1">
                    <a:tint val="75000"/>
                  </a:schemeClr>
                </a:solidFill>
              </a:defRPr>
            </a:lvl4pPr>
            <a:lvl5pPr marL="1511869" indent="0">
              <a:buNone/>
              <a:defRPr sz="1323">
                <a:solidFill>
                  <a:schemeClr val="tx1">
                    <a:tint val="75000"/>
                  </a:schemeClr>
                </a:solidFill>
              </a:defRPr>
            </a:lvl5pPr>
            <a:lvl6pPr marL="1889836" indent="0">
              <a:buNone/>
              <a:defRPr sz="1323">
                <a:solidFill>
                  <a:schemeClr val="tx1">
                    <a:tint val="75000"/>
                  </a:schemeClr>
                </a:solidFill>
              </a:defRPr>
            </a:lvl6pPr>
            <a:lvl7pPr marL="2267803" indent="0">
              <a:buNone/>
              <a:defRPr sz="1323">
                <a:solidFill>
                  <a:schemeClr val="tx1">
                    <a:tint val="75000"/>
                  </a:schemeClr>
                </a:solidFill>
              </a:defRPr>
            </a:lvl7pPr>
            <a:lvl8pPr marL="2645771" indent="0">
              <a:buNone/>
              <a:defRPr sz="1323">
                <a:solidFill>
                  <a:schemeClr val="tx1">
                    <a:tint val="75000"/>
                  </a:schemeClr>
                </a:solidFill>
              </a:defRPr>
            </a:lvl8pPr>
            <a:lvl9pPr marL="3023738" indent="0">
              <a:buNone/>
              <a:defRPr sz="1323">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3640396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519728" y="2846200"/>
            <a:ext cx="3212862" cy="67838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3827085" y="2846200"/>
            <a:ext cx="3212862" cy="6783857"/>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39057275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520712" y="569242"/>
            <a:ext cx="6520220" cy="2066590"/>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520713" y="2620980"/>
            <a:ext cx="3198096"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CN" altLang="en-US"/>
              <a:t>单击此处编辑母版文本样式</a:t>
            </a:r>
          </a:p>
        </p:txBody>
      </p:sp>
      <p:sp>
        <p:nvSpPr>
          <p:cNvPr id="4" name="Content Placeholder 3"/>
          <p:cNvSpPr>
            <a:spLocks noGrp="1"/>
          </p:cNvSpPr>
          <p:nvPr>
            <p:ph sz="half" idx="2"/>
          </p:nvPr>
        </p:nvSpPr>
        <p:spPr>
          <a:xfrm>
            <a:off x="520713" y="3905482"/>
            <a:ext cx="3198096" cy="57443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3827086" y="2620980"/>
            <a:ext cx="3213847" cy="1284502"/>
          </a:xfrm>
        </p:spPr>
        <p:txBody>
          <a:bodyPr anchor="b"/>
          <a:lstStyle>
            <a:lvl1pPr marL="0" indent="0">
              <a:buNone/>
              <a:defRPr sz="1984" b="1"/>
            </a:lvl1pPr>
            <a:lvl2pPr marL="377967" indent="0">
              <a:buNone/>
              <a:defRPr sz="1653" b="1"/>
            </a:lvl2pPr>
            <a:lvl3pPr marL="755934" indent="0">
              <a:buNone/>
              <a:defRPr sz="1488" b="1"/>
            </a:lvl3pPr>
            <a:lvl4pPr marL="1133902" indent="0">
              <a:buNone/>
              <a:defRPr sz="1323" b="1"/>
            </a:lvl4pPr>
            <a:lvl5pPr marL="1511869" indent="0">
              <a:buNone/>
              <a:defRPr sz="1323" b="1"/>
            </a:lvl5pPr>
            <a:lvl6pPr marL="1889836" indent="0">
              <a:buNone/>
              <a:defRPr sz="1323" b="1"/>
            </a:lvl6pPr>
            <a:lvl7pPr marL="2267803" indent="0">
              <a:buNone/>
              <a:defRPr sz="1323" b="1"/>
            </a:lvl7pPr>
            <a:lvl8pPr marL="2645771" indent="0">
              <a:buNone/>
              <a:defRPr sz="1323" b="1"/>
            </a:lvl8pPr>
            <a:lvl9pPr marL="3023738" indent="0">
              <a:buNone/>
              <a:defRPr sz="1323" b="1"/>
            </a:lvl9pPr>
          </a:lstStyle>
          <a:p>
            <a:pPr lvl="0"/>
            <a:r>
              <a:rPr lang="zh-CN" altLang="en-US"/>
              <a:t>单击此处编辑母版文本样式</a:t>
            </a:r>
          </a:p>
        </p:txBody>
      </p:sp>
      <p:sp>
        <p:nvSpPr>
          <p:cNvPr id="6" name="Content Placeholder 5"/>
          <p:cNvSpPr>
            <a:spLocks noGrp="1"/>
          </p:cNvSpPr>
          <p:nvPr>
            <p:ph sz="quarter" idx="4"/>
          </p:nvPr>
        </p:nvSpPr>
        <p:spPr>
          <a:xfrm>
            <a:off x="3827086" y="3905482"/>
            <a:ext cx="3213847" cy="574437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39156705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132418314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3948821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CN" altLang="en-US"/>
              <a:t>单击此处编辑母版标题样式</a:t>
            </a:r>
            <a:endParaRPr lang="en-US" dirty="0"/>
          </a:p>
        </p:txBody>
      </p:sp>
      <p:sp>
        <p:nvSpPr>
          <p:cNvPr id="3" name="Content Placeholder 2"/>
          <p:cNvSpPr>
            <a:spLocks noGrp="1"/>
          </p:cNvSpPr>
          <p:nvPr>
            <p:ph idx="1"/>
          </p:nvPr>
        </p:nvSpPr>
        <p:spPr>
          <a:xfrm>
            <a:off x="3213847" y="1539425"/>
            <a:ext cx="3827085" cy="7598117"/>
          </a:xfrm>
        </p:spPr>
        <p:txBody>
          <a:bodyPr/>
          <a:lstStyle>
            <a:lvl1pPr>
              <a:defRPr sz="2645"/>
            </a:lvl1pPr>
            <a:lvl2pPr>
              <a:defRPr sz="2315"/>
            </a:lvl2pPr>
            <a:lvl3pPr>
              <a:defRPr sz="1984"/>
            </a:lvl3pPr>
            <a:lvl4pPr>
              <a:defRPr sz="1653"/>
            </a:lvl4pPr>
            <a:lvl5pPr>
              <a:defRPr sz="1653"/>
            </a:lvl5pPr>
            <a:lvl6pPr>
              <a:defRPr sz="1653"/>
            </a:lvl6pPr>
            <a:lvl7pPr>
              <a:defRPr sz="1653"/>
            </a:lvl7pPr>
            <a:lvl8pPr>
              <a:defRPr sz="1653"/>
            </a:lvl8pPr>
            <a:lvl9pPr>
              <a:defRPr sz="1653"/>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21474349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520712" y="712788"/>
            <a:ext cx="2438192" cy="2494756"/>
          </a:xfrm>
        </p:spPr>
        <p:txBody>
          <a:bodyPr anchor="b"/>
          <a:lstStyle>
            <a:lvl1pPr>
              <a:defRPr sz="2645"/>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213847" y="1539425"/>
            <a:ext cx="3827085" cy="7598117"/>
          </a:xfrm>
        </p:spPr>
        <p:txBody>
          <a:bodyPr anchor="t"/>
          <a:lstStyle>
            <a:lvl1pPr marL="0" indent="0">
              <a:buNone/>
              <a:defRPr sz="2645"/>
            </a:lvl1pPr>
            <a:lvl2pPr marL="377967" indent="0">
              <a:buNone/>
              <a:defRPr sz="2315"/>
            </a:lvl2pPr>
            <a:lvl3pPr marL="755934" indent="0">
              <a:buNone/>
              <a:defRPr sz="1984"/>
            </a:lvl3pPr>
            <a:lvl4pPr marL="1133902" indent="0">
              <a:buNone/>
              <a:defRPr sz="1653"/>
            </a:lvl4pPr>
            <a:lvl5pPr marL="1511869" indent="0">
              <a:buNone/>
              <a:defRPr sz="1653"/>
            </a:lvl5pPr>
            <a:lvl6pPr marL="1889836" indent="0">
              <a:buNone/>
              <a:defRPr sz="1653"/>
            </a:lvl6pPr>
            <a:lvl7pPr marL="2267803" indent="0">
              <a:buNone/>
              <a:defRPr sz="1653"/>
            </a:lvl7pPr>
            <a:lvl8pPr marL="2645771" indent="0">
              <a:buNone/>
              <a:defRPr sz="1653"/>
            </a:lvl8pPr>
            <a:lvl9pPr marL="3023738" indent="0">
              <a:buNone/>
              <a:defRPr sz="1653"/>
            </a:lvl9pPr>
          </a:lstStyle>
          <a:p>
            <a:r>
              <a:rPr lang="zh-CN" altLang="en-US"/>
              <a:t>单击图标添加图片</a:t>
            </a:r>
            <a:endParaRPr lang="en-US" dirty="0"/>
          </a:p>
        </p:txBody>
      </p:sp>
      <p:sp>
        <p:nvSpPr>
          <p:cNvPr id="4" name="Text Placeholder 3"/>
          <p:cNvSpPr>
            <a:spLocks noGrp="1"/>
          </p:cNvSpPr>
          <p:nvPr>
            <p:ph type="body" sz="half" idx="2"/>
          </p:nvPr>
        </p:nvSpPr>
        <p:spPr>
          <a:xfrm>
            <a:off x="520712" y="3207544"/>
            <a:ext cx="2438192" cy="5942372"/>
          </a:xfrm>
        </p:spPr>
        <p:txBody>
          <a:bodyPr/>
          <a:lstStyle>
            <a:lvl1pPr marL="0" indent="0">
              <a:buNone/>
              <a:defRPr sz="1323"/>
            </a:lvl1pPr>
            <a:lvl2pPr marL="377967" indent="0">
              <a:buNone/>
              <a:defRPr sz="1157"/>
            </a:lvl2pPr>
            <a:lvl3pPr marL="755934" indent="0">
              <a:buNone/>
              <a:defRPr sz="992"/>
            </a:lvl3pPr>
            <a:lvl4pPr marL="1133902" indent="0">
              <a:buNone/>
              <a:defRPr sz="827"/>
            </a:lvl4pPr>
            <a:lvl5pPr marL="1511869" indent="0">
              <a:buNone/>
              <a:defRPr sz="827"/>
            </a:lvl5pPr>
            <a:lvl6pPr marL="1889836" indent="0">
              <a:buNone/>
              <a:defRPr sz="827"/>
            </a:lvl6pPr>
            <a:lvl7pPr marL="2267803" indent="0">
              <a:buNone/>
              <a:defRPr sz="827"/>
            </a:lvl7pPr>
            <a:lvl8pPr marL="2645771" indent="0">
              <a:buNone/>
              <a:defRPr sz="827"/>
            </a:lvl8pPr>
            <a:lvl9pPr marL="3023738" indent="0">
              <a:buNone/>
              <a:defRPr sz="827"/>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9A283F76-FDFA-5648-A7A6-8429344C1A5D}" type="datetimeFigureOut">
              <a:rPr kumimoji="1" lang="zh-CN" altLang="en-US" smtClean="0"/>
              <a:t>2025/12/28</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937166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9728" y="569242"/>
            <a:ext cx="6520220" cy="2066590"/>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519728" y="2846200"/>
            <a:ext cx="6520220" cy="6783857"/>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519728" y="9909729"/>
            <a:ext cx="1700927" cy="569240"/>
          </a:xfrm>
          <a:prstGeom prst="rect">
            <a:avLst/>
          </a:prstGeom>
        </p:spPr>
        <p:txBody>
          <a:bodyPr vert="horz" lIns="91440" tIns="45720" rIns="91440" bIns="45720" rtlCol="0" anchor="ctr"/>
          <a:lstStyle>
            <a:lvl1pPr algn="l">
              <a:defRPr sz="992">
                <a:solidFill>
                  <a:schemeClr val="tx1">
                    <a:tint val="75000"/>
                  </a:schemeClr>
                </a:solidFill>
              </a:defRPr>
            </a:lvl1pPr>
          </a:lstStyle>
          <a:p>
            <a:fld id="{9A283F76-FDFA-5648-A7A6-8429344C1A5D}" type="datetimeFigureOut">
              <a:rPr kumimoji="1" lang="zh-CN" altLang="en-US" smtClean="0"/>
              <a:t>2025/12/28</a:t>
            </a:fld>
            <a:endParaRPr kumimoji="1" lang="zh-CN" altLang="en-US"/>
          </a:p>
        </p:txBody>
      </p:sp>
      <p:sp>
        <p:nvSpPr>
          <p:cNvPr id="5" name="Footer Placeholder 4"/>
          <p:cNvSpPr>
            <a:spLocks noGrp="1"/>
          </p:cNvSpPr>
          <p:nvPr>
            <p:ph type="ftr" sz="quarter" idx="3"/>
          </p:nvPr>
        </p:nvSpPr>
        <p:spPr>
          <a:xfrm>
            <a:off x="2504143" y="9909729"/>
            <a:ext cx="2551390" cy="569240"/>
          </a:xfrm>
          <a:prstGeom prst="rect">
            <a:avLst/>
          </a:prstGeom>
        </p:spPr>
        <p:txBody>
          <a:bodyPr vert="horz" lIns="91440" tIns="45720" rIns="91440" bIns="45720" rtlCol="0" anchor="ctr"/>
          <a:lstStyle>
            <a:lvl1pPr algn="ctr">
              <a:defRPr sz="992">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5339020" y="9909729"/>
            <a:ext cx="1700927" cy="569240"/>
          </a:xfrm>
          <a:prstGeom prst="rect">
            <a:avLst/>
          </a:prstGeom>
        </p:spPr>
        <p:txBody>
          <a:bodyPr vert="horz" lIns="91440" tIns="45720" rIns="91440" bIns="45720" rtlCol="0" anchor="ctr"/>
          <a:lstStyle>
            <a:lvl1pPr algn="r">
              <a:defRPr sz="992">
                <a:solidFill>
                  <a:schemeClr val="tx1">
                    <a:tint val="75000"/>
                  </a:schemeClr>
                </a:solidFill>
              </a:defRPr>
            </a:lvl1pPr>
          </a:lstStyle>
          <a:p>
            <a:fld id="{7B0E8124-7ED3-A640-858E-B84939E2BAF2}" type="slidenum">
              <a:rPr kumimoji="1" lang="zh-CN" altLang="en-US" smtClean="0"/>
              <a:t>‹#›</a:t>
            </a:fld>
            <a:endParaRPr kumimoji="1" lang="zh-CN" altLang="en-US"/>
          </a:p>
        </p:txBody>
      </p:sp>
    </p:spTree>
    <p:extLst>
      <p:ext uri="{BB962C8B-B14F-4D97-AF65-F5344CB8AC3E}">
        <p14:creationId xmlns:p14="http://schemas.microsoft.com/office/powerpoint/2010/main" val="199013680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755934" rtl="0" eaLnBrk="1" latinLnBrk="0" hangingPunct="1">
        <a:lnSpc>
          <a:spcPct val="90000"/>
        </a:lnSpc>
        <a:spcBef>
          <a:spcPct val="0"/>
        </a:spcBef>
        <a:buNone/>
        <a:defRPr sz="3637" kern="1200">
          <a:solidFill>
            <a:schemeClr val="tx1"/>
          </a:solidFill>
          <a:latin typeface="+mj-lt"/>
          <a:ea typeface="+mj-ea"/>
          <a:cs typeface="+mj-cs"/>
        </a:defRPr>
      </a:lvl1pPr>
    </p:titleStyle>
    <p:bodyStyle>
      <a:lvl1pPr marL="188984" indent="-188984" algn="l" defTabSz="755934" rtl="0" eaLnBrk="1" latinLnBrk="0" hangingPunct="1">
        <a:lnSpc>
          <a:spcPct val="90000"/>
        </a:lnSpc>
        <a:spcBef>
          <a:spcPts val="827"/>
        </a:spcBef>
        <a:buFont typeface="Arial" panose="020B0604020202020204" pitchFamily="34" charset="0"/>
        <a:buChar char="•"/>
        <a:defRPr sz="2315" kern="1200">
          <a:solidFill>
            <a:schemeClr val="tx1"/>
          </a:solidFill>
          <a:latin typeface="+mn-lt"/>
          <a:ea typeface="+mn-ea"/>
          <a:cs typeface="+mn-cs"/>
        </a:defRPr>
      </a:lvl1pPr>
      <a:lvl2pPr marL="566951" indent="-188984" algn="l" defTabSz="755934" rtl="0" eaLnBrk="1" latinLnBrk="0" hangingPunct="1">
        <a:lnSpc>
          <a:spcPct val="90000"/>
        </a:lnSpc>
        <a:spcBef>
          <a:spcPts val="413"/>
        </a:spcBef>
        <a:buFont typeface="Arial" panose="020B0604020202020204" pitchFamily="34" charset="0"/>
        <a:buChar char="•"/>
        <a:defRPr sz="1984" kern="1200">
          <a:solidFill>
            <a:schemeClr val="tx1"/>
          </a:solidFill>
          <a:latin typeface="+mn-lt"/>
          <a:ea typeface="+mn-ea"/>
          <a:cs typeface="+mn-cs"/>
        </a:defRPr>
      </a:lvl2pPr>
      <a:lvl3pPr marL="944918" indent="-188984" algn="l" defTabSz="755934" rtl="0" eaLnBrk="1" latinLnBrk="0" hangingPunct="1">
        <a:lnSpc>
          <a:spcPct val="90000"/>
        </a:lnSpc>
        <a:spcBef>
          <a:spcPts val="413"/>
        </a:spcBef>
        <a:buFont typeface="Arial" panose="020B0604020202020204" pitchFamily="34" charset="0"/>
        <a:buChar char="•"/>
        <a:defRPr sz="1653" kern="1200">
          <a:solidFill>
            <a:schemeClr val="tx1"/>
          </a:solidFill>
          <a:latin typeface="+mn-lt"/>
          <a:ea typeface="+mn-ea"/>
          <a:cs typeface="+mn-cs"/>
        </a:defRPr>
      </a:lvl3pPr>
      <a:lvl4pPr marL="1322885"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4pPr>
      <a:lvl5pPr marL="1700853"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5pPr>
      <a:lvl6pPr marL="2078820"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6pPr>
      <a:lvl7pPr marL="2456787"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7pPr>
      <a:lvl8pPr marL="2834754"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8pPr>
      <a:lvl9pPr marL="3212722" indent="-188984" algn="l" defTabSz="755934" rtl="0" eaLnBrk="1" latinLnBrk="0" hangingPunct="1">
        <a:lnSpc>
          <a:spcPct val="90000"/>
        </a:lnSpc>
        <a:spcBef>
          <a:spcPts val="413"/>
        </a:spcBef>
        <a:buFont typeface="Arial" panose="020B0604020202020204" pitchFamily="34" charset="0"/>
        <a:buChar char="•"/>
        <a:defRPr sz="1488" kern="1200">
          <a:solidFill>
            <a:schemeClr val="tx1"/>
          </a:solidFill>
          <a:latin typeface="+mn-lt"/>
          <a:ea typeface="+mn-ea"/>
          <a:cs typeface="+mn-cs"/>
        </a:defRPr>
      </a:lvl9pPr>
    </p:bodyStyle>
    <p:otherStyle>
      <a:defPPr>
        <a:defRPr lang="en-US"/>
      </a:defPPr>
      <a:lvl1pPr marL="0" algn="l" defTabSz="755934" rtl="0" eaLnBrk="1" latinLnBrk="0" hangingPunct="1">
        <a:defRPr sz="1488" kern="1200">
          <a:solidFill>
            <a:schemeClr val="tx1"/>
          </a:solidFill>
          <a:latin typeface="+mn-lt"/>
          <a:ea typeface="+mn-ea"/>
          <a:cs typeface="+mn-cs"/>
        </a:defRPr>
      </a:lvl1pPr>
      <a:lvl2pPr marL="377967" algn="l" defTabSz="755934" rtl="0" eaLnBrk="1" latinLnBrk="0" hangingPunct="1">
        <a:defRPr sz="1488" kern="1200">
          <a:solidFill>
            <a:schemeClr val="tx1"/>
          </a:solidFill>
          <a:latin typeface="+mn-lt"/>
          <a:ea typeface="+mn-ea"/>
          <a:cs typeface="+mn-cs"/>
        </a:defRPr>
      </a:lvl2pPr>
      <a:lvl3pPr marL="755934" algn="l" defTabSz="755934" rtl="0" eaLnBrk="1" latinLnBrk="0" hangingPunct="1">
        <a:defRPr sz="1488" kern="1200">
          <a:solidFill>
            <a:schemeClr val="tx1"/>
          </a:solidFill>
          <a:latin typeface="+mn-lt"/>
          <a:ea typeface="+mn-ea"/>
          <a:cs typeface="+mn-cs"/>
        </a:defRPr>
      </a:lvl3pPr>
      <a:lvl4pPr marL="1133902" algn="l" defTabSz="755934" rtl="0" eaLnBrk="1" latinLnBrk="0" hangingPunct="1">
        <a:defRPr sz="1488" kern="1200">
          <a:solidFill>
            <a:schemeClr val="tx1"/>
          </a:solidFill>
          <a:latin typeface="+mn-lt"/>
          <a:ea typeface="+mn-ea"/>
          <a:cs typeface="+mn-cs"/>
        </a:defRPr>
      </a:lvl4pPr>
      <a:lvl5pPr marL="1511869" algn="l" defTabSz="755934" rtl="0" eaLnBrk="1" latinLnBrk="0" hangingPunct="1">
        <a:defRPr sz="1488" kern="1200">
          <a:solidFill>
            <a:schemeClr val="tx1"/>
          </a:solidFill>
          <a:latin typeface="+mn-lt"/>
          <a:ea typeface="+mn-ea"/>
          <a:cs typeface="+mn-cs"/>
        </a:defRPr>
      </a:lvl5pPr>
      <a:lvl6pPr marL="1889836" algn="l" defTabSz="755934" rtl="0" eaLnBrk="1" latinLnBrk="0" hangingPunct="1">
        <a:defRPr sz="1488" kern="1200">
          <a:solidFill>
            <a:schemeClr val="tx1"/>
          </a:solidFill>
          <a:latin typeface="+mn-lt"/>
          <a:ea typeface="+mn-ea"/>
          <a:cs typeface="+mn-cs"/>
        </a:defRPr>
      </a:lvl6pPr>
      <a:lvl7pPr marL="2267803" algn="l" defTabSz="755934" rtl="0" eaLnBrk="1" latinLnBrk="0" hangingPunct="1">
        <a:defRPr sz="1488" kern="1200">
          <a:solidFill>
            <a:schemeClr val="tx1"/>
          </a:solidFill>
          <a:latin typeface="+mn-lt"/>
          <a:ea typeface="+mn-ea"/>
          <a:cs typeface="+mn-cs"/>
        </a:defRPr>
      </a:lvl7pPr>
      <a:lvl8pPr marL="2645771" algn="l" defTabSz="755934" rtl="0" eaLnBrk="1" latinLnBrk="0" hangingPunct="1">
        <a:defRPr sz="1488" kern="1200">
          <a:solidFill>
            <a:schemeClr val="tx1"/>
          </a:solidFill>
          <a:latin typeface="+mn-lt"/>
          <a:ea typeface="+mn-ea"/>
          <a:cs typeface="+mn-cs"/>
        </a:defRPr>
      </a:lvl8pPr>
      <a:lvl9pPr marL="3023738" algn="l" defTabSz="755934" rtl="0" eaLnBrk="1" latinLnBrk="0" hangingPunct="1">
        <a:defRPr sz="148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png"/><Relationship Id="rId7" Type="http://schemas.openxmlformats.org/officeDocument/2006/relationships/image" Target="../media/image6.svg"/><Relationship Id="rId12" Type="http://schemas.openxmlformats.org/officeDocument/2006/relationships/image" Target="../media/image11.png"/><Relationship Id="rId17" Type="http://schemas.openxmlformats.org/officeDocument/2006/relationships/image" Target="../media/image16.svg"/><Relationship Id="rId2" Type="http://schemas.openxmlformats.org/officeDocument/2006/relationships/image" Target="../media/image1.JPG"/><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a:extLst>
              <a:ext uri="{FF2B5EF4-FFF2-40B4-BE49-F238E27FC236}">
                <a16:creationId xmlns:a16="http://schemas.microsoft.com/office/drawing/2014/main" id="{26FCAEE3-D8FC-DAA4-5C50-37263A5C7935}"/>
              </a:ext>
            </a:extLst>
          </p:cNvPr>
          <p:cNvSpPr/>
          <p:nvPr/>
        </p:nvSpPr>
        <p:spPr>
          <a:xfrm>
            <a:off x="-1221419" y="1911083"/>
            <a:ext cx="1475526" cy="1475526"/>
          </a:xfrm>
          <a:prstGeom prst="ellipse">
            <a:avLst/>
          </a:prstGeom>
          <a:solidFill>
            <a:srgbClr val="BAC1C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sz="2115">
              <a:solidFill>
                <a:schemeClr val="bg2">
                  <a:lumMod val="50000"/>
                </a:schemeClr>
              </a:solidFill>
            </a:endParaRPr>
          </a:p>
        </p:txBody>
      </p:sp>
      <p:sp>
        <p:nvSpPr>
          <p:cNvPr id="3" name="椭圆 2">
            <a:extLst>
              <a:ext uri="{FF2B5EF4-FFF2-40B4-BE49-F238E27FC236}">
                <a16:creationId xmlns:a16="http://schemas.microsoft.com/office/drawing/2014/main" id="{17E6DD7E-CDF0-2BD5-CD1C-A86F5ABC07D0}"/>
              </a:ext>
            </a:extLst>
          </p:cNvPr>
          <p:cNvSpPr/>
          <p:nvPr/>
        </p:nvSpPr>
        <p:spPr>
          <a:xfrm>
            <a:off x="-1143882" y="2674031"/>
            <a:ext cx="1267814" cy="1267814"/>
          </a:xfrm>
          <a:prstGeom prst="ellipse">
            <a:avLst/>
          </a:prstGeom>
          <a:solidFill>
            <a:srgbClr val="A5A5A5"/>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sz="2115">
              <a:solidFill>
                <a:schemeClr val="bg2">
                  <a:lumMod val="50000"/>
                </a:schemeClr>
              </a:solidFill>
            </a:endParaRPr>
          </a:p>
        </p:txBody>
      </p:sp>
      <p:pic>
        <p:nvPicPr>
          <p:cNvPr id="8" name="图片 7" descr="穿着西装的男人&#10;&#10;描述已自动生成">
            <a:extLst>
              <a:ext uri="{FF2B5EF4-FFF2-40B4-BE49-F238E27FC236}">
                <a16:creationId xmlns:a16="http://schemas.microsoft.com/office/drawing/2014/main" id="{36797D2A-1619-54A9-081D-680445BE712F}"/>
              </a:ext>
            </a:extLst>
          </p:cNvPr>
          <p:cNvPicPr>
            <a:picLocks noChangeAspect="1"/>
          </p:cNvPicPr>
          <p:nvPr/>
        </p:nvPicPr>
        <p:blipFill>
          <a:blip r:embed="rId2"/>
          <a:stretch>
            <a:fillRect/>
          </a:stretch>
        </p:blipFill>
        <p:spPr>
          <a:xfrm>
            <a:off x="6172504" y="281142"/>
            <a:ext cx="679871" cy="952714"/>
          </a:xfrm>
          <a:prstGeom prst="rect">
            <a:avLst/>
          </a:prstGeom>
        </p:spPr>
      </p:pic>
      <p:pic>
        <p:nvPicPr>
          <p:cNvPr id="17" name="图片 16">
            <a:extLst>
              <a:ext uri="{FF2B5EF4-FFF2-40B4-BE49-F238E27FC236}">
                <a16:creationId xmlns:a16="http://schemas.microsoft.com/office/drawing/2014/main" id="{861C3E7D-2A32-B96B-4D78-D3B36B84BCC0}"/>
              </a:ext>
            </a:extLst>
          </p:cNvPr>
          <p:cNvPicPr>
            <a:picLocks noChangeAspect="1"/>
          </p:cNvPicPr>
          <p:nvPr/>
        </p:nvPicPr>
        <p:blipFill>
          <a:blip r:embed="rId3"/>
          <a:stretch>
            <a:fillRect/>
          </a:stretch>
        </p:blipFill>
        <p:spPr>
          <a:xfrm>
            <a:off x="5217161" y="-449993"/>
            <a:ext cx="2913680" cy="759196"/>
          </a:xfrm>
          <a:prstGeom prst="rect">
            <a:avLst/>
          </a:prstGeom>
        </p:spPr>
      </p:pic>
      <p:cxnSp>
        <p:nvCxnSpPr>
          <p:cNvPr id="22" name="直线连接符 21">
            <a:extLst>
              <a:ext uri="{FF2B5EF4-FFF2-40B4-BE49-F238E27FC236}">
                <a16:creationId xmlns:a16="http://schemas.microsoft.com/office/drawing/2014/main" id="{3D8BB430-4A09-303B-DDD2-6A6D922EDF6A}"/>
              </a:ext>
            </a:extLst>
          </p:cNvPr>
          <p:cNvCxnSpPr>
            <a:cxnSpLocks/>
          </p:cNvCxnSpPr>
          <p:nvPr/>
        </p:nvCxnSpPr>
        <p:spPr>
          <a:xfrm>
            <a:off x="152088" y="309202"/>
            <a:ext cx="7229702" cy="0"/>
          </a:xfrm>
          <a:prstGeom prst="line">
            <a:avLst/>
          </a:prstGeom>
          <a:ln w="12700"/>
        </p:spPr>
        <p:style>
          <a:lnRef idx="1">
            <a:schemeClr val="dk1"/>
          </a:lnRef>
          <a:fillRef idx="0">
            <a:schemeClr val="dk1"/>
          </a:fillRef>
          <a:effectRef idx="0">
            <a:schemeClr val="dk1"/>
          </a:effectRef>
          <a:fontRef idx="minor">
            <a:schemeClr val="tx1"/>
          </a:fontRef>
        </p:style>
      </p:cxnSp>
      <p:sp>
        <p:nvSpPr>
          <p:cNvPr id="27" name="文本框 26">
            <a:extLst>
              <a:ext uri="{FF2B5EF4-FFF2-40B4-BE49-F238E27FC236}">
                <a16:creationId xmlns:a16="http://schemas.microsoft.com/office/drawing/2014/main" id="{37666672-0326-C0B8-C1F1-C3D1F36B2510}"/>
              </a:ext>
            </a:extLst>
          </p:cNvPr>
          <p:cNvSpPr txBox="1"/>
          <p:nvPr/>
        </p:nvSpPr>
        <p:spPr>
          <a:xfrm>
            <a:off x="2902560" y="-24068"/>
            <a:ext cx="1754554" cy="338554"/>
          </a:xfrm>
          <a:prstGeom prst="rect">
            <a:avLst/>
          </a:prstGeom>
          <a:noFill/>
        </p:spPr>
        <p:txBody>
          <a:bodyPr wrap="square" rtlCol="0">
            <a:spAutoFit/>
          </a:bodyPr>
          <a:lstStyle/>
          <a:p>
            <a:pPr algn="ctr"/>
            <a:r>
              <a:rPr kumimoji="1" lang="zh-CN" altLang="en-US" sz="1600" b="1" dirty="0">
                <a:solidFill>
                  <a:schemeClr val="tx2">
                    <a:lumMod val="75000"/>
                  </a:schemeClr>
                </a:solidFill>
                <a:latin typeface="Microsoft YaHei" panose="020B0503020204020204" pitchFamily="34" charset="-122"/>
                <a:ea typeface="Microsoft YaHei" panose="020B0503020204020204" pitchFamily="34" charset="-122"/>
              </a:rPr>
              <a:t>个人简历</a:t>
            </a:r>
          </a:p>
        </p:txBody>
      </p:sp>
      <p:sp>
        <p:nvSpPr>
          <p:cNvPr id="32" name="文本框 31">
            <a:extLst>
              <a:ext uri="{FF2B5EF4-FFF2-40B4-BE49-F238E27FC236}">
                <a16:creationId xmlns:a16="http://schemas.microsoft.com/office/drawing/2014/main" id="{9FC293AC-B4EB-18EF-E65F-500BFB30F45E}"/>
              </a:ext>
            </a:extLst>
          </p:cNvPr>
          <p:cNvSpPr txBox="1"/>
          <p:nvPr/>
        </p:nvSpPr>
        <p:spPr>
          <a:xfrm>
            <a:off x="304694" y="53028"/>
            <a:ext cx="1200892" cy="291618"/>
          </a:xfrm>
          <a:prstGeom prst="rect">
            <a:avLst/>
          </a:prstGeom>
          <a:noFill/>
        </p:spPr>
        <p:txBody>
          <a:bodyPr wrap="square" rtlCol="0">
            <a:spAutoFit/>
          </a:bodyPr>
          <a:lstStyle/>
          <a:p>
            <a:r>
              <a:rPr kumimoji="1" lang="zh-CN" altLang="en-US" sz="1295" b="1" spc="324" dirty="0">
                <a:solidFill>
                  <a:schemeClr val="bg2">
                    <a:lumMod val="50000"/>
                  </a:schemeClr>
                </a:solidFill>
                <a:latin typeface="Microsoft YaHei" panose="020B0503020204020204" pitchFamily="34" charset="-122"/>
                <a:ea typeface="Microsoft YaHei" panose="020B0503020204020204" pitchFamily="34" charset="-122"/>
              </a:rPr>
              <a:t>基本信息</a:t>
            </a:r>
          </a:p>
        </p:txBody>
      </p:sp>
      <p:pic>
        <p:nvPicPr>
          <p:cNvPr id="36" name="图形 35" descr="报纸 纯色填充">
            <a:extLst>
              <a:ext uri="{FF2B5EF4-FFF2-40B4-BE49-F238E27FC236}">
                <a16:creationId xmlns:a16="http://schemas.microsoft.com/office/drawing/2014/main" id="{73BFC9DF-67D0-0877-9FF3-1D85C853D148}"/>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95904" y="82176"/>
            <a:ext cx="233323" cy="233323"/>
          </a:xfrm>
          <a:prstGeom prst="rect">
            <a:avLst/>
          </a:prstGeom>
        </p:spPr>
      </p:pic>
      <p:sp>
        <p:nvSpPr>
          <p:cNvPr id="38" name="文本框 37">
            <a:extLst>
              <a:ext uri="{FF2B5EF4-FFF2-40B4-BE49-F238E27FC236}">
                <a16:creationId xmlns:a16="http://schemas.microsoft.com/office/drawing/2014/main" id="{5D3F7899-F5AD-1AA9-F72F-2AF46A06ADBF}"/>
              </a:ext>
            </a:extLst>
          </p:cNvPr>
          <p:cNvSpPr txBox="1"/>
          <p:nvPr/>
        </p:nvSpPr>
        <p:spPr>
          <a:xfrm>
            <a:off x="5612983" y="53028"/>
            <a:ext cx="1867866" cy="291618"/>
          </a:xfrm>
          <a:prstGeom prst="rect">
            <a:avLst/>
          </a:prstGeom>
          <a:noFill/>
        </p:spPr>
        <p:txBody>
          <a:bodyPr wrap="square" rtlCol="0">
            <a:spAutoFit/>
          </a:bodyPr>
          <a:lstStyle/>
          <a:p>
            <a:r>
              <a:rPr kumimoji="1" lang="zh-CN" altLang="en-US" sz="1295" b="1" dirty="0">
                <a:solidFill>
                  <a:schemeClr val="bg2">
                    <a:lumMod val="50000"/>
                  </a:schemeClr>
                </a:solidFill>
                <a:latin typeface="Microsoft YaHei" panose="020B0503020204020204" pitchFamily="34" charset="-122"/>
                <a:ea typeface="Microsoft YaHei" panose="020B0503020204020204" pitchFamily="34" charset="-122"/>
              </a:rPr>
              <a:t>求职意向：机械工程师</a:t>
            </a:r>
          </a:p>
        </p:txBody>
      </p:sp>
      <p:pic>
        <p:nvPicPr>
          <p:cNvPr id="43" name="图形 42" descr="靶心 纯色填充">
            <a:extLst>
              <a:ext uri="{FF2B5EF4-FFF2-40B4-BE49-F238E27FC236}">
                <a16:creationId xmlns:a16="http://schemas.microsoft.com/office/drawing/2014/main" id="{546CACB8-5B0A-217F-3B32-3773447B0BAE}"/>
              </a:ext>
            </a:extLst>
          </p:cNvPr>
          <p:cNvPicPr>
            <a:picLocks/>
          </p:cNvPicPr>
          <p:nvPr/>
        </p:nvPicPr>
        <p:blipFill>
          <a:blip r:embed="rId6">
            <a:extLst>
              <a:ext uri="{96DAC541-7B7A-43D3-8B79-37D633B846F1}">
                <asvg:svgBlip xmlns:asvg="http://schemas.microsoft.com/office/drawing/2016/SVG/main" r:embed="rId7"/>
              </a:ext>
            </a:extLst>
          </a:blip>
          <a:stretch>
            <a:fillRect/>
          </a:stretch>
        </p:blipFill>
        <p:spPr>
          <a:xfrm>
            <a:off x="5407922" y="82176"/>
            <a:ext cx="233323" cy="233323"/>
          </a:xfrm>
          <a:prstGeom prst="rect">
            <a:avLst/>
          </a:prstGeom>
        </p:spPr>
      </p:pic>
      <p:sp>
        <p:nvSpPr>
          <p:cNvPr id="44" name="文本框 43">
            <a:extLst>
              <a:ext uri="{FF2B5EF4-FFF2-40B4-BE49-F238E27FC236}">
                <a16:creationId xmlns:a16="http://schemas.microsoft.com/office/drawing/2014/main" id="{E1EF64A0-8575-07D7-2FEC-E4FD88675861}"/>
              </a:ext>
            </a:extLst>
          </p:cNvPr>
          <p:cNvSpPr txBox="1"/>
          <p:nvPr/>
        </p:nvSpPr>
        <p:spPr>
          <a:xfrm>
            <a:off x="74478" y="300474"/>
            <a:ext cx="1718388" cy="291618"/>
          </a:xfrm>
          <a:prstGeom prst="rect">
            <a:avLst/>
          </a:prstGeom>
          <a:noFill/>
        </p:spPr>
        <p:txBody>
          <a:bodyPr wrap="square" rtlCol="0">
            <a:spAutoFit/>
          </a:bodyPr>
          <a:lstStyle/>
          <a:p>
            <a:r>
              <a:rPr kumimoji="1" lang="zh-CN" altLang="en-US" sz="1295" b="1" dirty="0">
                <a:solidFill>
                  <a:schemeClr val="bg2">
                    <a:lumMod val="50000"/>
                  </a:schemeClr>
                </a:solidFill>
                <a:latin typeface="Microsoft YaHei" panose="020B0503020204020204" pitchFamily="34" charset="-122"/>
                <a:ea typeface="Microsoft YaHei" panose="020B0503020204020204" pitchFamily="34" charset="-122"/>
              </a:rPr>
              <a:t>姓</a:t>
            </a:r>
            <a:r>
              <a:rPr kumimoji="1" lang="en-US" altLang="zh-CN" sz="1295" b="1" dirty="0">
                <a:solidFill>
                  <a:schemeClr val="bg1"/>
                </a:solidFill>
                <a:latin typeface="Microsoft YaHei" panose="020B0503020204020204" pitchFamily="34" charset="-122"/>
                <a:ea typeface="Microsoft YaHei" panose="020B0503020204020204" pitchFamily="34" charset="-122"/>
              </a:rPr>
              <a:t>....</a:t>
            </a:r>
            <a:r>
              <a:rPr kumimoji="1" lang="zh-CN" altLang="en-US" sz="1295" b="1" dirty="0">
                <a:solidFill>
                  <a:schemeClr val="bg2">
                    <a:lumMod val="50000"/>
                  </a:schemeClr>
                </a:solidFill>
                <a:latin typeface="Microsoft YaHei" panose="020B0503020204020204" pitchFamily="34" charset="-122"/>
                <a:ea typeface="Microsoft YaHei" panose="020B0503020204020204" pitchFamily="34" charset="-122"/>
              </a:rPr>
              <a:t>名：吴小华</a:t>
            </a:r>
          </a:p>
        </p:txBody>
      </p:sp>
      <p:sp>
        <p:nvSpPr>
          <p:cNvPr id="45" name="文本框 44">
            <a:extLst>
              <a:ext uri="{FF2B5EF4-FFF2-40B4-BE49-F238E27FC236}">
                <a16:creationId xmlns:a16="http://schemas.microsoft.com/office/drawing/2014/main" id="{8B0E1DFD-7FE3-FCE9-6538-A29327DA9E7E}"/>
              </a:ext>
            </a:extLst>
          </p:cNvPr>
          <p:cNvSpPr txBox="1"/>
          <p:nvPr/>
        </p:nvSpPr>
        <p:spPr>
          <a:xfrm>
            <a:off x="86053" y="784809"/>
            <a:ext cx="2606631" cy="246221"/>
          </a:xfrm>
          <a:prstGeom prst="rect">
            <a:avLst/>
          </a:prstGeom>
          <a:noFill/>
        </p:spPr>
        <p:txBody>
          <a:bodyPr wrap="square" rtlCol="0">
            <a:spAutoFit/>
          </a:bodyPr>
          <a:lstStyle/>
          <a:p>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邮</a:t>
            </a:r>
            <a:r>
              <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rPr>
              <a:t>       </a:t>
            </a:r>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箱：</a:t>
            </a:r>
            <a:r>
              <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rPr>
              <a:t>wxhscut@163.com</a:t>
            </a:r>
            <a:endPar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endParaRPr>
          </a:p>
        </p:txBody>
      </p:sp>
      <p:cxnSp>
        <p:nvCxnSpPr>
          <p:cNvPr id="55" name="直线连接符 54">
            <a:extLst>
              <a:ext uri="{FF2B5EF4-FFF2-40B4-BE49-F238E27FC236}">
                <a16:creationId xmlns:a16="http://schemas.microsoft.com/office/drawing/2014/main" id="{5D0A03FC-2149-A1C5-11B7-1B6F3122B315}"/>
              </a:ext>
            </a:extLst>
          </p:cNvPr>
          <p:cNvCxnSpPr>
            <a:cxnSpLocks/>
          </p:cNvCxnSpPr>
          <p:nvPr/>
        </p:nvCxnSpPr>
        <p:spPr>
          <a:xfrm>
            <a:off x="152088" y="1267669"/>
            <a:ext cx="7229702" cy="0"/>
          </a:xfrm>
          <a:prstGeom prst="line">
            <a:avLst/>
          </a:prstGeom>
          <a:ln w="12700"/>
        </p:spPr>
        <p:style>
          <a:lnRef idx="1">
            <a:schemeClr val="dk1"/>
          </a:lnRef>
          <a:fillRef idx="0">
            <a:schemeClr val="dk1"/>
          </a:fillRef>
          <a:effectRef idx="0">
            <a:schemeClr val="dk1"/>
          </a:effectRef>
          <a:fontRef idx="minor">
            <a:schemeClr val="tx1"/>
          </a:fontRef>
        </p:style>
      </p:cxnSp>
      <p:sp>
        <p:nvSpPr>
          <p:cNvPr id="57" name="文本框 56">
            <a:extLst>
              <a:ext uri="{FF2B5EF4-FFF2-40B4-BE49-F238E27FC236}">
                <a16:creationId xmlns:a16="http://schemas.microsoft.com/office/drawing/2014/main" id="{EF8AA662-935E-86A8-75ED-EB4288FF2AE2}"/>
              </a:ext>
            </a:extLst>
          </p:cNvPr>
          <p:cNvSpPr txBox="1"/>
          <p:nvPr/>
        </p:nvSpPr>
        <p:spPr>
          <a:xfrm>
            <a:off x="86053" y="565247"/>
            <a:ext cx="2113162" cy="246221"/>
          </a:xfrm>
          <a:prstGeom prst="rect">
            <a:avLst/>
          </a:prstGeom>
          <a:noFill/>
        </p:spPr>
        <p:txBody>
          <a:bodyPr wrap="square" rtlCol="0">
            <a:spAutoFit/>
          </a:bodyPr>
          <a:lstStyle/>
          <a:p>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电</a:t>
            </a:r>
            <a:r>
              <a:rPr kumimoji="1" lang="zh-CN" altLang="en-US" sz="1000" dirty="0">
                <a:solidFill>
                  <a:schemeClr val="bg1"/>
                </a:solidFill>
                <a:latin typeface="Microsoft YaHei" panose="020B0503020204020204" pitchFamily="34" charset="-122"/>
                <a:ea typeface="Microsoft YaHei" panose="020B0503020204020204" pitchFamily="34" charset="-122"/>
              </a:rPr>
              <a:t> </a:t>
            </a:r>
            <a:r>
              <a:rPr kumimoji="1" lang="en-US" altLang="zh-CN" sz="1000" dirty="0">
                <a:solidFill>
                  <a:schemeClr val="bg1"/>
                </a:solidFill>
                <a:latin typeface="Microsoft YaHei" panose="020B0503020204020204" pitchFamily="34" charset="-122"/>
                <a:ea typeface="Microsoft YaHei" panose="020B0503020204020204" pitchFamily="34" charset="-122"/>
              </a:rPr>
              <a:t> </a:t>
            </a:r>
            <a:r>
              <a:rPr kumimoji="1" lang="zh-CN" altLang="en-US" sz="1000" dirty="0">
                <a:solidFill>
                  <a:schemeClr val="bg1"/>
                </a:solidFill>
                <a:latin typeface="Microsoft YaHei" panose="020B0503020204020204" pitchFamily="34" charset="-122"/>
                <a:ea typeface="Microsoft YaHei" panose="020B0503020204020204" pitchFamily="34" charset="-122"/>
              </a:rPr>
              <a:t> </a:t>
            </a:r>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    话：</a:t>
            </a:r>
            <a:r>
              <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rPr>
              <a:t>13553967653</a:t>
            </a:r>
            <a:endPar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59" name="文本框 58">
            <a:extLst>
              <a:ext uri="{FF2B5EF4-FFF2-40B4-BE49-F238E27FC236}">
                <a16:creationId xmlns:a16="http://schemas.microsoft.com/office/drawing/2014/main" id="{F0B8EAB8-3822-D0F2-4F9A-D0BED040AE14}"/>
              </a:ext>
            </a:extLst>
          </p:cNvPr>
          <p:cNvSpPr txBox="1"/>
          <p:nvPr/>
        </p:nvSpPr>
        <p:spPr>
          <a:xfrm>
            <a:off x="2960172" y="565247"/>
            <a:ext cx="2113162" cy="246221"/>
          </a:xfrm>
          <a:prstGeom prst="rect">
            <a:avLst/>
          </a:prstGeom>
          <a:noFill/>
        </p:spPr>
        <p:txBody>
          <a:bodyPr wrap="square" rtlCol="0">
            <a:spAutoFit/>
          </a:bodyPr>
          <a:lstStyle/>
          <a:p>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政治面貌：中共党员</a:t>
            </a:r>
          </a:p>
        </p:txBody>
      </p:sp>
      <p:sp>
        <p:nvSpPr>
          <p:cNvPr id="60" name="文本框 59">
            <a:extLst>
              <a:ext uri="{FF2B5EF4-FFF2-40B4-BE49-F238E27FC236}">
                <a16:creationId xmlns:a16="http://schemas.microsoft.com/office/drawing/2014/main" id="{88410C2B-629B-3330-FE81-ECE01E4DC631}"/>
              </a:ext>
            </a:extLst>
          </p:cNvPr>
          <p:cNvSpPr txBox="1"/>
          <p:nvPr/>
        </p:nvSpPr>
        <p:spPr>
          <a:xfrm>
            <a:off x="2960172" y="784809"/>
            <a:ext cx="2606631" cy="246221"/>
          </a:xfrm>
          <a:prstGeom prst="rect">
            <a:avLst/>
          </a:prstGeom>
          <a:noFill/>
        </p:spPr>
        <p:txBody>
          <a:bodyPr wrap="square" rtlCol="0">
            <a:spAutoFit/>
          </a:bodyPr>
          <a:lstStyle/>
          <a:p>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年</a:t>
            </a:r>
            <a:r>
              <a:rPr kumimoji="1" lang="en-US" altLang="zh-CN" sz="1000" dirty="0">
                <a:solidFill>
                  <a:schemeClr val="bg1"/>
                </a:solidFill>
                <a:latin typeface="Microsoft YaHei" panose="020B0503020204020204" pitchFamily="34" charset="-122"/>
                <a:ea typeface="Microsoft YaHei" panose="020B0503020204020204" pitchFamily="34" charset="-122"/>
              </a:rPr>
              <a:t>.</a:t>
            </a:r>
            <a:r>
              <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rPr>
              <a:t>      </a:t>
            </a:r>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龄：</a:t>
            </a:r>
            <a:r>
              <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rPr>
              <a:t>27</a:t>
            </a:r>
            <a:endPar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64" name="文本框 63">
            <a:extLst>
              <a:ext uri="{FF2B5EF4-FFF2-40B4-BE49-F238E27FC236}">
                <a16:creationId xmlns:a16="http://schemas.microsoft.com/office/drawing/2014/main" id="{72B1E5BF-045D-DFED-A7DB-B0F36A970F0C}"/>
              </a:ext>
            </a:extLst>
          </p:cNvPr>
          <p:cNvSpPr txBox="1"/>
          <p:nvPr/>
        </p:nvSpPr>
        <p:spPr>
          <a:xfrm>
            <a:off x="304694" y="1022128"/>
            <a:ext cx="1200892" cy="291618"/>
          </a:xfrm>
          <a:prstGeom prst="rect">
            <a:avLst/>
          </a:prstGeom>
          <a:noFill/>
        </p:spPr>
        <p:txBody>
          <a:bodyPr wrap="square" rtlCol="0">
            <a:spAutoFit/>
          </a:bodyPr>
          <a:lstStyle/>
          <a:p>
            <a:r>
              <a:rPr kumimoji="1" lang="zh-CN" altLang="en-US" sz="1295" b="1" spc="324" dirty="0">
                <a:solidFill>
                  <a:schemeClr val="bg2">
                    <a:lumMod val="50000"/>
                  </a:schemeClr>
                </a:solidFill>
                <a:latin typeface="Microsoft YaHei" panose="020B0503020204020204" pitchFamily="34" charset="-122"/>
                <a:ea typeface="Microsoft YaHei" panose="020B0503020204020204" pitchFamily="34" charset="-122"/>
              </a:rPr>
              <a:t>教育经历</a:t>
            </a:r>
          </a:p>
        </p:txBody>
      </p:sp>
      <p:pic>
        <p:nvPicPr>
          <p:cNvPr id="70" name="图形 69" descr="毕业帽 纯色填充">
            <a:extLst>
              <a:ext uri="{FF2B5EF4-FFF2-40B4-BE49-F238E27FC236}">
                <a16:creationId xmlns:a16="http://schemas.microsoft.com/office/drawing/2014/main" id="{0D055217-B7AD-E335-C1C4-D09276566A36}"/>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02072" y="1005708"/>
            <a:ext cx="220987" cy="312078"/>
          </a:xfrm>
          <a:prstGeom prst="rect">
            <a:avLst/>
          </a:prstGeom>
        </p:spPr>
      </p:pic>
      <p:sp>
        <p:nvSpPr>
          <p:cNvPr id="71" name="文本框 70">
            <a:extLst>
              <a:ext uri="{FF2B5EF4-FFF2-40B4-BE49-F238E27FC236}">
                <a16:creationId xmlns:a16="http://schemas.microsoft.com/office/drawing/2014/main" id="{96973D8B-80F8-AF31-807B-E7015F024EF3}"/>
              </a:ext>
            </a:extLst>
          </p:cNvPr>
          <p:cNvSpPr txBox="1"/>
          <p:nvPr/>
        </p:nvSpPr>
        <p:spPr>
          <a:xfrm>
            <a:off x="-89596" y="1245413"/>
            <a:ext cx="2089683" cy="246221"/>
          </a:xfrm>
          <a:prstGeom prst="rect">
            <a:avLst/>
          </a:prstGeom>
          <a:noFill/>
        </p:spPr>
        <p:txBody>
          <a:bodyPr wrap="square" rtlCol="0">
            <a:spAutoFit/>
          </a:bodyPr>
          <a:lstStyle/>
          <a:p>
            <a:pPr algn="ctr"/>
            <a:r>
              <a:rPr kumimoji="1" lang="en-US" altLang="zh-CN" sz="1000" b="1" dirty="0">
                <a:solidFill>
                  <a:schemeClr val="bg2">
                    <a:lumMod val="50000"/>
                  </a:schemeClr>
                </a:solidFill>
                <a:latin typeface="Microsoft YaHei" panose="020B0503020204020204" pitchFamily="34" charset="-122"/>
                <a:ea typeface="Microsoft YaHei" panose="020B0503020204020204" pitchFamily="34" charset="-122"/>
              </a:rPr>
              <a:t>2022.09-2026.07</a:t>
            </a: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（预计）</a:t>
            </a:r>
          </a:p>
        </p:txBody>
      </p:sp>
      <p:sp>
        <p:nvSpPr>
          <p:cNvPr id="72" name="文本框 71">
            <a:extLst>
              <a:ext uri="{FF2B5EF4-FFF2-40B4-BE49-F238E27FC236}">
                <a16:creationId xmlns:a16="http://schemas.microsoft.com/office/drawing/2014/main" id="{AA5C51CE-3372-D053-7706-5EF8D7CEDFCE}"/>
              </a:ext>
            </a:extLst>
          </p:cNvPr>
          <p:cNvSpPr txBox="1"/>
          <p:nvPr/>
        </p:nvSpPr>
        <p:spPr>
          <a:xfrm>
            <a:off x="1887806" y="1245413"/>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华南理工大学</a:t>
            </a:r>
          </a:p>
        </p:txBody>
      </p:sp>
      <p:sp>
        <p:nvSpPr>
          <p:cNvPr id="73" name="文本框 72">
            <a:extLst>
              <a:ext uri="{FF2B5EF4-FFF2-40B4-BE49-F238E27FC236}">
                <a16:creationId xmlns:a16="http://schemas.microsoft.com/office/drawing/2014/main" id="{9D7F52C6-FBCB-E015-FA82-395B8E319F7D}"/>
              </a:ext>
            </a:extLst>
          </p:cNvPr>
          <p:cNvSpPr txBox="1"/>
          <p:nvPr/>
        </p:nvSpPr>
        <p:spPr>
          <a:xfrm>
            <a:off x="4325118" y="1245413"/>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机械工程</a:t>
            </a:r>
          </a:p>
        </p:txBody>
      </p:sp>
      <p:sp>
        <p:nvSpPr>
          <p:cNvPr id="74" name="文本框 73">
            <a:extLst>
              <a:ext uri="{FF2B5EF4-FFF2-40B4-BE49-F238E27FC236}">
                <a16:creationId xmlns:a16="http://schemas.microsoft.com/office/drawing/2014/main" id="{61C7B684-F350-75AC-DDEB-AAE7E8075D50}"/>
              </a:ext>
            </a:extLst>
          </p:cNvPr>
          <p:cNvSpPr txBox="1"/>
          <p:nvPr/>
        </p:nvSpPr>
        <p:spPr>
          <a:xfrm>
            <a:off x="6367551" y="1245413"/>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博士</a:t>
            </a:r>
          </a:p>
        </p:txBody>
      </p:sp>
      <p:sp>
        <p:nvSpPr>
          <p:cNvPr id="75" name="文本框 74">
            <a:extLst>
              <a:ext uri="{FF2B5EF4-FFF2-40B4-BE49-F238E27FC236}">
                <a16:creationId xmlns:a16="http://schemas.microsoft.com/office/drawing/2014/main" id="{9D5E29F6-FB03-D6B1-9EC7-883EDF53CA47}"/>
              </a:ext>
            </a:extLst>
          </p:cNvPr>
          <p:cNvSpPr txBox="1"/>
          <p:nvPr/>
        </p:nvSpPr>
        <p:spPr>
          <a:xfrm>
            <a:off x="-153254" y="1467506"/>
            <a:ext cx="1702466" cy="246221"/>
          </a:xfrm>
          <a:prstGeom prst="rect">
            <a:avLst/>
          </a:prstGeom>
          <a:noFill/>
        </p:spPr>
        <p:txBody>
          <a:bodyPr wrap="square" rtlCol="0">
            <a:spAutoFit/>
          </a:bodyPr>
          <a:lstStyle/>
          <a:p>
            <a:pPr algn="ctr"/>
            <a:r>
              <a:rPr kumimoji="1" lang="en-US" altLang="zh-CN" sz="1000" b="1" dirty="0">
                <a:solidFill>
                  <a:schemeClr val="bg2">
                    <a:lumMod val="50000"/>
                  </a:schemeClr>
                </a:solidFill>
                <a:latin typeface="Microsoft YaHei" panose="020B0503020204020204" pitchFamily="34" charset="-122"/>
                <a:ea typeface="Microsoft YaHei" panose="020B0503020204020204" pitchFamily="34" charset="-122"/>
              </a:rPr>
              <a:t>2021.09-2022.07</a:t>
            </a:r>
            <a:endPar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80" name="文本框 79">
            <a:extLst>
              <a:ext uri="{FF2B5EF4-FFF2-40B4-BE49-F238E27FC236}">
                <a16:creationId xmlns:a16="http://schemas.microsoft.com/office/drawing/2014/main" id="{2B046ED1-F697-9FF5-F5D6-3B79B3AECBC8}"/>
              </a:ext>
            </a:extLst>
          </p:cNvPr>
          <p:cNvSpPr txBox="1"/>
          <p:nvPr/>
        </p:nvSpPr>
        <p:spPr>
          <a:xfrm>
            <a:off x="1887806" y="1467506"/>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华南理工大学</a:t>
            </a:r>
          </a:p>
        </p:txBody>
      </p:sp>
      <p:sp>
        <p:nvSpPr>
          <p:cNvPr id="87" name="文本框 86">
            <a:extLst>
              <a:ext uri="{FF2B5EF4-FFF2-40B4-BE49-F238E27FC236}">
                <a16:creationId xmlns:a16="http://schemas.microsoft.com/office/drawing/2014/main" id="{15813F13-C081-599B-0DDA-400799E1BA8C}"/>
              </a:ext>
            </a:extLst>
          </p:cNvPr>
          <p:cNvSpPr txBox="1"/>
          <p:nvPr/>
        </p:nvSpPr>
        <p:spPr>
          <a:xfrm>
            <a:off x="4325118" y="1467506"/>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机械制造及其自动化</a:t>
            </a:r>
          </a:p>
        </p:txBody>
      </p:sp>
      <p:sp>
        <p:nvSpPr>
          <p:cNvPr id="93" name="文本框 92">
            <a:extLst>
              <a:ext uri="{FF2B5EF4-FFF2-40B4-BE49-F238E27FC236}">
                <a16:creationId xmlns:a16="http://schemas.microsoft.com/office/drawing/2014/main" id="{94987ED4-289D-EB26-F1AF-4224FCD0CEBA}"/>
              </a:ext>
            </a:extLst>
          </p:cNvPr>
          <p:cNvSpPr txBox="1"/>
          <p:nvPr/>
        </p:nvSpPr>
        <p:spPr>
          <a:xfrm>
            <a:off x="6367550" y="1467506"/>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硕士</a:t>
            </a:r>
          </a:p>
        </p:txBody>
      </p:sp>
      <p:sp>
        <p:nvSpPr>
          <p:cNvPr id="94" name="文本框 93">
            <a:extLst>
              <a:ext uri="{FF2B5EF4-FFF2-40B4-BE49-F238E27FC236}">
                <a16:creationId xmlns:a16="http://schemas.microsoft.com/office/drawing/2014/main" id="{041ECC36-0049-AA73-193B-3247DFE26799}"/>
              </a:ext>
            </a:extLst>
          </p:cNvPr>
          <p:cNvSpPr txBox="1"/>
          <p:nvPr/>
        </p:nvSpPr>
        <p:spPr>
          <a:xfrm>
            <a:off x="-153254" y="1689598"/>
            <a:ext cx="1702466" cy="246221"/>
          </a:xfrm>
          <a:prstGeom prst="rect">
            <a:avLst/>
          </a:prstGeom>
          <a:noFill/>
        </p:spPr>
        <p:txBody>
          <a:bodyPr wrap="square" rtlCol="0">
            <a:spAutoFit/>
          </a:bodyPr>
          <a:lstStyle/>
          <a:p>
            <a:pPr algn="ctr"/>
            <a:r>
              <a:rPr kumimoji="1" lang="en-US" altLang="zh-CN" sz="1000" b="1" dirty="0">
                <a:solidFill>
                  <a:schemeClr val="bg2">
                    <a:lumMod val="50000"/>
                  </a:schemeClr>
                </a:solidFill>
                <a:latin typeface="Microsoft YaHei" panose="020B0503020204020204" pitchFamily="34" charset="-122"/>
                <a:ea typeface="Microsoft YaHei" panose="020B0503020204020204" pitchFamily="34" charset="-122"/>
              </a:rPr>
              <a:t>2017.09-2021.07</a:t>
            </a:r>
            <a:endPar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95" name="文本框 94">
            <a:extLst>
              <a:ext uri="{FF2B5EF4-FFF2-40B4-BE49-F238E27FC236}">
                <a16:creationId xmlns:a16="http://schemas.microsoft.com/office/drawing/2014/main" id="{D088404C-83D5-DE27-EA59-8A4285D00811}"/>
              </a:ext>
            </a:extLst>
          </p:cNvPr>
          <p:cNvSpPr txBox="1"/>
          <p:nvPr/>
        </p:nvSpPr>
        <p:spPr>
          <a:xfrm>
            <a:off x="1887806" y="1689598"/>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华南理工大学</a:t>
            </a:r>
          </a:p>
        </p:txBody>
      </p:sp>
      <p:sp>
        <p:nvSpPr>
          <p:cNvPr id="96" name="文本框 95">
            <a:extLst>
              <a:ext uri="{FF2B5EF4-FFF2-40B4-BE49-F238E27FC236}">
                <a16:creationId xmlns:a16="http://schemas.microsoft.com/office/drawing/2014/main" id="{8D47FCC1-7585-2D98-F79B-0A1BBF6850EF}"/>
              </a:ext>
            </a:extLst>
          </p:cNvPr>
          <p:cNvSpPr txBox="1"/>
          <p:nvPr/>
        </p:nvSpPr>
        <p:spPr>
          <a:xfrm>
            <a:off x="4325118" y="1689598"/>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机械类（创新班）</a:t>
            </a:r>
          </a:p>
        </p:txBody>
      </p:sp>
      <p:sp>
        <p:nvSpPr>
          <p:cNvPr id="97" name="文本框 96">
            <a:extLst>
              <a:ext uri="{FF2B5EF4-FFF2-40B4-BE49-F238E27FC236}">
                <a16:creationId xmlns:a16="http://schemas.microsoft.com/office/drawing/2014/main" id="{CAF7145A-3E59-DBF6-304E-E30A2B76095D}"/>
              </a:ext>
            </a:extLst>
          </p:cNvPr>
          <p:cNvSpPr txBox="1"/>
          <p:nvPr/>
        </p:nvSpPr>
        <p:spPr>
          <a:xfrm>
            <a:off x="6367551" y="1689598"/>
            <a:ext cx="1702466" cy="246221"/>
          </a:xfrm>
          <a:prstGeom prst="rect">
            <a:avLst/>
          </a:prstGeom>
          <a:noFill/>
        </p:spPr>
        <p:txBody>
          <a:bodyPr wrap="square" rtlCol="0">
            <a:spAutoFit/>
          </a:bodyPr>
          <a:lstStyle/>
          <a:p>
            <a:pPr algn="ctr"/>
            <a:r>
              <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rPr>
              <a:t>本科</a:t>
            </a:r>
          </a:p>
        </p:txBody>
      </p:sp>
      <p:cxnSp>
        <p:nvCxnSpPr>
          <p:cNvPr id="98" name="直线连接符 97">
            <a:extLst>
              <a:ext uri="{FF2B5EF4-FFF2-40B4-BE49-F238E27FC236}">
                <a16:creationId xmlns:a16="http://schemas.microsoft.com/office/drawing/2014/main" id="{C120A005-FDB8-E42B-C75F-3E7AE5E21DCA}"/>
              </a:ext>
            </a:extLst>
          </p:cNvPr>
          <p:cNvCxnSpPr>
            <a:cxnSpLocks/>
          </p:cNvCxnSpPr>
          <p:nvPr/>
        </p:nvCxnSpPr>
        <p:spPr>
          <a:xfrm>
            <a:off x="152088" y="2142904"/>
            <a:ext cx="7229702" cy="0"/>
          </a:xfrm>
          <a:prstGeom prst="line">
            <a:avLst/>
          </a:prstGeom>
          <a:ln w="12700"/>
        </p:spPr>
        <p:style>
          <a:lnRef idx="1">
            <a:schemeClr val="dk1"/>
          </a:lnRef>
          <a:fillRef idx="0">
            <a:schemeClr val="dk1"/>
          </a:fillRef>
          <a:effectRef idx="0">
            <a:schemeClr val="dk1"/>
          </a:effectRef>
          <a:fontRef idx="minor">
            <a:schemeClr val="tx1"/>
          </a:fontRef>
        </p:style>
      </p:cxnSp>
      <p:sp>
        <p:nvSpPr>
          <p:cNvPr id="99" name="文本框 98">
            <a:extLst>
              <a:ext uri="{FF2B5EF4-FFF2-40B4-BE49-F238E27FC236}">
                <a16:creationId xmlns:a16="http://schemas.microsoft.com/office/drawing/2014/main" id="{0F3F3A1D-D7C0-1245-07E4-3FDA5EB79B89}"/>
              </a:ext>
            </a:extLst>
          </p:cNvPr>
          <p:cNvSpPr txBox="1"/>
          <p:nvPr/>
        </p:nvSpPr>
        <p:spPr>
          <a:xfrm>
            <a:off x="304694" y="1857483"/>
            <a:ext cx="1200892" cy="291618"/>
          </a:xfrm>
          <a:prstGeom prst="rect">
            <a:avLst/>
          </a:prstGeom>
          <a:noFill/>
        </p:spPr>
        <p:txBody>
          <a:bodyPr wrap="square" rtlCol="0">
            <a:spAutoFit/>
          </a:bodyPr>
          <a:lstStyle/>
          <a:p>
            <a:r>
              <a:rPr kumimoji="1" lang="zh-CN" altLang="en-US" sz="1295" b="1" spc="324" dirty="0">
                <a:solidFill>
                  <a:schemeClr val="bg2">
                    <a:lumMod val="50000"/>
                  </a:schemeClr>
                </a:solidFill>
                <a:latin typeface="Microsoft YaHei" panose="020B0503020204020204" pitchFamily="34" charset="-122"/>
                <a:ea typeface="Microsoft YaHei" panose="020B0503020204020204" pitchFamily="34" charset="-122"/>
              </a:rPr>
              <a:t>实习经历</a:t>
            </a:r>
          </a:p>
        </p:txBody>
      </p:sp>
      <p:sp>
        <p:nvSpPr>
          <p:cNvPr id="100" name="文本框 99">
            <a:extLst>
              <a:ext uri="{FF2B5EF4-FFF2-40B4-BE49-F238E27FC236}">
                <a16:creationId xmlns:a16="http://schemas.microsoft.com/office/drawing/2014/main" id="{A80380E1-828C-590F-E915-0A087CBB637E}"/>
              </a:ext>
            </a:extLst>
          </p:cNvPr>
          <p:cNvSpPr txBox="1"/>
          <p:nvPr/>
        </p:nvSpPr>
        <p:spPr>
          <a:xfrm>
            <a:off x="5876088" y="1889679"/>
            <a:ext cx="1875767" cy="246221"/>
          </a:xfrm>
          <a:prstGeom prst="rect">
            <a:avLst/>
          </a:prstGeom>
          <a:noFill/>
        </p:spPr>
        <p:txBody>
          <a:bodyPr wrap="square" rtlCol="0">
            <a:spAutoFit/>
          </a:bodyPr>
          <a:lstStyle/>
          <a:p>
            <a:pPr algn="ctr"/>
            <a:r>
              <a:rPr kumimoji="1" lang="en-US" altLang="zh-CN" sz="1000" b="1" dirty="0">
                <a:solidFill>
                  <a:schemeClr val="bg2">
                    <a:lumMod val="50000"/>
                  </a:schemeClr>
                </a:solidFill>
                <a:latin typeface="Microsoft YaHei" panose="020B0503020204020204" pitchFamily="34" charset="-122"/>
                <a:ea typeface="Microsoft YaHei" panose="020B0503020204020204" pitchFamily="34" charset="-122"/>
              </a:rPr>
              <a:t>GPA: 3.74 (22%)</a:t>
            </a:r>
            <a:endParaRPr kumimoji="1" lang="zh-CN" altLang="en-US" sz="1000"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103" name="文本框 102">
            <a:extLst>
              <a:ext uri="{FF2B5EF4-FFF2-40B4-BE49-F238E27FC236}">
                <a16:creationId xmlns:a16="http://schemas.microsoft.com/office/drawing/2014/main" id="{CBEB85A0-D0DA-AF50-6B10-BEC43ED4654A}"/>
              </a:ext>
            </a:extLst>
          </p:cNvPr>
          <p:cNvSpPr txBox="1"/>
          <p:nvPr/>
        </p:nvSpPr>
        <p:spPr>
          <a:xfrm>
            <a:off x="56321" y="2125435"/>
            <a:ext cx="1895132"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2024.01-2026.07</a:t>
            </a: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（预计）</a:t>
            </a:r>
          </a:p>
        </p:txBody>
      </p:sp>
      <p:sp>
        <p:nvSpPr>
          <p:cNvPr id="104" name="文本框 103">
            <a:extLst>
              <a:ext uri="{FF2B5EF4-FFF2-40B4-BE49-F238E27FC236}">
                <a16:creationId xmlns:a16="http://schemas.microsoft.com/office/drawing/2014/main" id="{06F1B175-E997-22B7-4461-D59D016BE6DE}"/>
              </a:ext>
            </a:extLst>
          </p:cNvPr>
          <p:cNvSpPr txBox="1"/>
          <p:nvPr/>
        </p:nvSpPr>
        <p:spPr>
          <a:xfrm>
            <a:off x="1989595" y="2125435"/>
            <a:ext cx="3580482"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拓思智跃科技（佛山）有限公司  </a:t>
            </a:r>
          </a:p>
        </p:txBody>
      </p:sp>
      <p:sp>
        <p:nvSpPr>
          <p:cNvPr id="105" name="文本框 104">
            <a:extLst>
              <a:ext uri="{FF2B5EF4-FFF2-40B4-BE49-F238E27FC236}">
                <a16:creationId xmlns:a16="http://schemas.microsoft.com/office/drawing/2014/main" id="{05354DE8-5EDE-F317-8701-ED4BE5283F1F}"/>
              </a:ext>
            </a:extLst>
          </p:cNvPr>
          <p:cNvSpPr txBox="1"/>
          <p:nvPr/>
        </p:nvSpPr>
        <p:spPr>
          <a:xfrm>
            <a:off x="5996091" y="2125435"/>
            <a:ext cx="1702466"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技术负责人</a:t>
            </a:r>
          </a:p>
        </p:txBody>
      </p:sp>
      <p:sp>
        <p:nvSpPr>
          <p:cNvPr id="106" name="文本框 105">
            <a:extLst>
              <a:ext uri="{FF2B5EF4-FFF2-40B4-BE49-F238E27FC236}">
                <a16:creationId xmlns:a16="http://schemas.microsoft.com/office/drawing/2014/main" id="{8FD4C239-9436-5AF1-A1F9-8FEA3CF1F216}"/>
              </a:ext>
            </a:extLst>
          </p:cNvPr>
          <p:cNvSpPr txBox="1"/>
          <p:nvPr/>
        </p:nvSpPr>
        <p:spPr>
          <a:xfrm>
            <a:off x="59186" y="2328114"/>
            <a:ext cx="7361298" cy="651845"/>
          </a:xfrm>
          <a:prstGeom prst="rect">
            <a:avLst/>
          </a:prstGeom>
          <a:noFill/>
        </p:spPr>
        <p:txBody>
          <a:bodyPr wrap="square" rtlCol="0">
            <a:spAutoFit/>
          </a:bodyPr>
          <a:lstStyle/>
          <a:p>
            <a:pPr marL="185046" indent="-185046">
              <a:lnSpc>
                <a:spcPts val="1500"/>
              </a:lnSpc>
              <a:buFont typeface="Wingdings" pitchFamily="2" charset="2"/>
              <a:buChar char="l"/>
            </a:pPr>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专注于柔性压力传感器、生理电极贴片及便携式多导联心电监护仪，致力于推动可穿戴医疗设备及智能工业场景的创新与应用；</a:t>
            </a:r>
            <a:endParaRPr kumimoji="1" lang="en-US" altLang="zh-CN" sz="1000" dirty="0">
              <a:solidFill>
                <a:schemeClr val="bg2">
                  <a:lumMod val="50000"/>
                </a:schemeClr>
              </a:solidFill>
              <a:latin typeface="Microsoft YaHei" panose="020B0503020204020204" pitchFamily="34" charset="-122"/>
              <a:ea typeface="Microsoft YaHei" panose="020B0503020204020204" pitchFamily="34" charset="-122"/>
            </a:endParaRPr>
          </a:p>
          <a:p>
            <a:pPr marL="185046" indent="-185046">
              <a:lnSpc>
                <a:spcPts val="1500"/>
              </a:lnSpc>
              <a:buFont typeface="Wingdings" pitchFamily="2" charset="2"/>
              <a:buChar char="l"/>
            </a:pPr>
            <a:r>
              <a:rPr kumimoji="1" lang="zh-CN" altLang="en-US" sz="1000" dirty="0">
                <a:solidFill>
                  <a:schemeClr val="bg2">
                    <a:lumMod val="50000"/>
                  </a:schemeClr>
                </a:solidFill>
                <a:latin typeface="Microsoft YaHei" panose="020B0503020204020204" pitchFamily="34" charset="-122"/>
                <a:ea typeface="Microsoft YaHei" panose="020B0503020204020204" pitchFamily="34" charset="-122"/>
              </a:rPr>
              <a:t>带领技术团队完成柔性传感器从实验室研发到中小批量量产的工艺开发，深度沟通上游供应链，优化原材料采购与生产工艺，确保产品质量稳定，成本可控，为产品市场化奠定坚实基础。</a:t>
            </a:r>
          </a:p>
        </p:txBody>
      </p:sp>
      <p:cxnSp>
        <p:nvCxnSpPr>
          <p:cNvPr id="107" name="直线连接符 106">
            <a:extLst>
              <a:ext uri="{FF2B5EF4-FFF2-40B4-BE49-F238E27FC236}">
                <a16:creationId xmlns:a16="http://schemas.microsoft.com/office/drawing/2014/main" id="{0F1871B1-8124-F211-8C05-3AAD54DECEE1}"/>
              </a:ext>
            </a:extLst>
          </p:cNvPr>
          <p:cNvCxnSpPr>
            <a:cxnSpLocks/>
          </p:cNvCxnSpPr>
          <p:nvPr/>
        </p:nvCxnSpPr>
        <p:spPr>
          <a:xfrm>
            <a:off x="152088" y="3953494"/>
            <a:ext cx="7229702" cy="0"/>
          </a:xfrm>
          <a:prstGeom prst="line">
            <a:avLst/>
          </a:prstGeom>
          <a:ln w="12700"/>
        </p:spPr>
        <p:style>
          <a:lnRef idx="1">
            <a:schemeClr val="dk1"/>
          </a:lnRef>
          <a:fillRef idx="0">
            <a:schemeClr val="dk1"/>
          </a:fillRef>
          <a:effectRef idx="0">
            <a:schemeClr val="dk1"/>
          </a:effectRef>
          <a:fontRef idx="minor">
            <a:schemeClr val="tx1"/>
          </a:fontRef>
        </p:style>
      </p:cxnSp>
      <p:sp>
        <p:nvSpPr>
          <p:cNvPr id="108" name="文本框 107">
            <a:extLst>
              <a:ext uri="{FF2B5EF4-FFF2-40B4-BE49-F238E27FC236}">
                <a16:creationId xmlns:a16="http://schemas.microsoft.com/office/drawing/2014/main" id="{ED2EEBE0-EB3D-1A35-A715-B8C4128E7852}"/>
              </a:ext>
            </a:extLst>
          </p:cNvPr>
          <p:cNvSpPr txBox="1"/>
          <p:nvPr/>
        </p:nvSpPr>
        <p:spPr>
          <a:xfrm>
            <a:off x="304694" y="3692144"/>
            <a:ext cx="1620368" cy="291618"/>
          </a:xfrm>
          <a:prstGeom prst="rect">
            <a:avLst/>
          </a:prstGeom>
          <a:noFill/>
        </p:spPr>
        <p:txBody>
          <a:bodyPr wrap="square" rtlCol="0">
            <a:spAutoFit/>
          </a:bodyPr>
          <a:lstStyle/>
          <a:p>
            <a:r>
              <a:rPr kumimoji="1" lang="zh-CN" altLang="en-US" sz="1295" b="1" spc="324" dirty="0">
                <a:solidFill>
                  <a:schemeClr val="bg2">
                    <a:lumMod val="50000"/>
                  </a:schemeClr>
                </a:solidFill>
                <a:latin typeface="Microsoft YaHei" panose="020B0503020204020204" pitchFamily="34" charset="-122"/>
                <a:ea typeface="Microsoft YaHei" panose="020B0503020204020204" pitchFamily="34" charset="-122"/>
              </a:rPr>
              <a:t>主要项目经历</a:t>
            </a:r>
          </a:p>
        </p:txBody>
      </p:sp>
      <p:cxnSp>
        <p:nvCxnSpPr>
          <p:cNvPr id="109" name="直线连接符 108">
            <a:extLst>
              <a:ext uri="{FF2B5EF4-FFF2-40B4-BE49-F238E27FC236}">
                <a16:creationId xmlns:a16="http://schemas.microsoft.com/office/drawing/2014/main" id="{F726AC5A-5661-6CE5-1B64-21AC973F60B7}"/>
              </a:ext>
            </a:extLst>
          </p:cNvPr>
          <p:cNvCxnSpPr>
            <a:cxnSpLocks/>
          </p:cNvCxnSpPr>
          <p:nvPr/>
        </p:nvCxnSpPr>
        <p:spPr>
          <a:xfrm>
            <a:off x="152088" y="7394332"/>
            <a:ext cx="7229702" cy="0"/>
          </a:xfrm>
          <a:prstGeom prst="line">
            <a:avLst/>
          </a:prstGeom>
          <a:ln w="12700"/>
        </p:spPr>
        <p:style>
          <a:lnRef idx="1">
            <a:schemeClr val="dk1"/>
          </a:lnRef>
          <a:fillRef idx="0">
            <a:schemeClr val="dk1"/>
          </a:fillRef>
          <a:effectRef idx="0">
            <a:schemeClr val="dk1"/>
          </a:effectRef>
          <a:fontRef idx="minor">
            <a:schemeClr val="tx1"/>
          </a:fontRef>
        </p:style>
      </p:cxnSp>
      <p:sp>
        <p:nvSpPr>
          <p:cNvPr id="110" name="文本框 109">
            <a:extLst>
              <a:ext uri="{FF2B5EF4-FFF2-40B4-BE49-F238E27FC236}">
                <a16:creationId xmlns:a16="http://schemas.microsoft.com/office/drawing/2014/main" id="{349D79D3-EBC3-40B7-D282-E8B61073064B}"/>
              </a:ext>
            </a:extLst>
          </p:cNvPr>
          <p:cNvSpPr txBox="1"/>
          <p:nvPr/>
        </p:nvSpPr>
        <p:spPr>
          <a:xfrm>
            <a:off x="304694" y="7132982"/>
            <a:ext cx="1620368" cy="291618"/>
          </a:xfrm>
          <a:prstGeom prst="rect">
            <a:avLst/>
          </a:prstGeom>
          <a:noFill/>
        </p:spPr>
        <p:txBody>
          <a:bodyPr wrap="square" rtlCol="0">
            <a:spAutoFit/>
          </a:bodyPr>
          <a:lstStyle/>
          <a:p>
            <a:r>
              <a:rPr kumimoji="1" lang="zh-CN" altLang="en-US" sz="1295" b="1" spc="324" dirty="0">
                <a:solidFill>
                  <a:schemeClr val="bg2">
                    <a:lumMod val="50000"/>
                  </a:schemeClr>
                </a:solidFill>
                <a:latin typeface="Microsoft YaHei" panose="020B0503020204020204" pitchFamily="34" charset="-122"/>
                <a:ea typeface="Microsoft YaHei" panose="020B0503020204020204" pitchFamily="34" charset="-122"/>
              </a:rPr>
              <a:t>奖项荣誉</a:t>
            </a:r>
          </a:p>
        </p:txBody>
      </p:sp>
      <p:sp>
        <p:nvSpPr>
          <p:cNvPr id="111" name="文本框 110">
            <a:extLst>
              <a:ext uri="{FF2B5EF4-FFF2-40B4-BE49-F238E27FC236}">
                <a16:creationId xmlns:a16="http://schemas.microsoft.com/office/drawing/2014/main" id="{A4177FDE-F8D7-7076-C1FA-48791980664B}"/>
              </a:ext>
            </a:extLst>
          </p:cNvPr>
          <p:cNvSpPr txBox="1"/>
          <p:nvPr/>
        </p:nvSpPr>
        <p:spPr>
          <a:xfrm>
            <a:off x="-34373" y="7382534"/>
            <a:ext cx="1001688"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学术成果</a:t>
            </a:r>
          </a:p>
        </p:txBody>
      </p:sp>
      <p:sp>
        <p:nvSpPr>
          <p:cNvPr id="112" name="文本框 111">
            <a:extLst>
              <a:ext uri="{FF2B5EF4-FFF2-40B4-BE49-F238E27FC236}">
                <a16:creationId xmlns:a16="http://schemas.microsoft.com/office/drawing/2014/main" id="{6CCCE01E-354C-5AC6-BA2C-DFE560C1D201}"/>
              </a:ext>
            </a:extLst>
          </p:cNvPr>
          <p:cNvSpPr txBox="1"/>
          <p:nvPr/>
        </p:nvSpPr>
        <p:spPr>
          <a:xfrm>
            <a:off x="55682" y="7582171"/>
            <a:ext cx="6013227" cy="267124"/>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r>
              <a:rPr lang="zh-CN" altLang="en-US" b="1" dirty="0"/>
              <a:t>已发表</a:t>
            </a:r>
            <a:r>
              <a:rPr lang="en-US" altLang="zh-CN" b="1" dirty="0"/>
              <a:t>SCI</a:t>
            </a:r>
            <a:r>
              <a:rPr lang="zh-CN" altLang="en-US" b="1" dirty="0"/>
              <a:t>论文</a:t>
            </a:r>
            <a:r>
              <a:rPr lang="en-US" altLang="zh-CN" dirty="0"/>
              <a:t>14</a:t>
            </a:r>
            <a:r>
              <a:rPr lang="zh-CN" altLang="en-US" dirty="0"/>
              <a:t>篇（一作</a:t>
            </a:r>
            <a:r>
              <a:rPr lang="en-US" altLang="zh-CN" dirty="0"/>
              <a:t>/</a:t>
            </a:r>
            <a:r>
              <a:rPr lang="zh-CN" altLang="en-US" dirty="0"/>
              <a:t>通讯</a:t>
            </a:r>
            <a:r>
              <a:rPr lang="en-US" altLang="zh-CN" dirty="0"/>
              <a:t>6</a:t>
            </a:r>
            <a:r>
              <a:rPr lang="zh-CN" altLang="en-US" dirty="0"/>
              <a:t>篇），</a:t>
            </a:r>
            <a:r>
              <a:rPr lang="zh-CN" altLang="en-US" b="1" dirty="0"/>
              <a:t>发明专利</a:t>
            </a:r>
            <a:r>
              <a:rPr lang="en-US" altLang="zh-CN" dirty="0"/>
              <a:t>24</a:t>
            </a:r>
            <a:r>
              <a:rPr lang="zh-CN" altLang="en-US" dirty="0"/>
              <a:t>件（授权</a:t>
            </a:r>
            <a:r>
              <a:rPr lang="en-US" altLang="zh-CN" dirty="0"/>
              <a:t>2</a:t>
            </a:r>
            <a:r>
              <a:rPr lang="zh-CN" altLang="en-US" dirty="0"/>
              <a:t>件），</a:t>
            </a:r>
            <a:r>
              <a:rPr lang="zh-CN" altLang="en-US" b="1" dirty="0"/>
              <a:t>软件著作权</a:t>
            </a:r>
            <a:r>
              <a:rPr lang="en-US" altLang="zh-CN" dirty="0"/>
              <a:t>3</a:t>
            </a:r>
            <a:r>
              <a:rPr lang="zh-CN" altLang="en-US" dirty="0"/>
              <a:t>件，</a:t>
            </a:r>
            <a:r>
              <a:rPr lang="zh-CN" altLang="en-US" b="1" dirty="0"/>
              <a:t>外观设计</a:t>
            </a:r>
            <a:r>
              <a:rPr lang="en-US" altLang="zh-CN" dirty="0"/>
              <a:t>1</a:t>
            </a:r>
            <a:r>
              <a:rPr lang="zh-CN" altLang="en-US" dirty="0"/>
              <a:t>件</a:t>
            </a:r>
          </a:p>
        </p:txBody>
      </p:sp>
      <p:sp>
        <p:nvSpPr>
          <p:cNvPr id="113" name="文本框 112">
            <a:extLst>
              <a:ext uri="{FF2B5EF4-FFF2-40B4-BE49-F238E27FC236}">
                <a16:creationId xmlns:a16="http://schemas.microsoft.com/office/drawing/2014/main" id="{6DDC3EC6-49DD-E86B-5582-9A485653B46B}"/>
              </a:ext>
            </a:extLst>
          </p:cNvPr>
          <p:cNvSpPr txBox="1"/>
          <p:nvPr/>
        </p:nvSpPr>
        <p:spPr>
          <a:xfrm>
            <a:off x="-34373" y="7788630"/>
            <a:ext cx="1001688"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专业能力</a:t>
            </a:r>
          </a:p>
        </p:txBody>
      </p:sp>
      <p:sp>
        <p:nvSpPr>
          <p:cNvPr id="114" name="文本框 113">
            <a:extLst>
              <a:ext uri="{FF2B5EF4-FFF2-40B4-BE49-F238E27FC236}">
                <a16:creationId xmlns:a16="http://schemas.microsoft.com/office/drawing/2014/main" id="{5E458A1F-39E9-D0E1-F050-51778C572CEA}"/>
              </a:ext>
            </a:extLst>
          </p:cNvPr>
          <p:cNvSpPr txBox="1"/>
          <p:nvPr/>
        </p:nvSpPr>
        <p:spPr>
          <a:xfrm>
            <a:off x="55321" y="7980073"/>
            <a:ext cx="4607959" cy="1613647"/>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r>
              <a:rPr lang="en-US" altLang="zh-CN" dirty="0"/>
              <a:t>2025</a:t>
            </a:r>
            <a:r>
              <a:rPr lang="zh-CN" altLang="en-US" dirty="0"/>
              <a:t>年中国光学工程学会第二届传感技术与应用成果展</a:t>
            </a:r>
            <a:r>
              <a:rPr lang="en-US" altLang="zh-CN" dirty="0"/>
              <a:t>-</a:t>
            </a:r>
            <a:r>
              <a:rPr lang="zh-CN" altLang="en-US" b="1" dirty="0"/>
              <a:t>提名成果奖</a:t>
            </a:r>
            <a:endParaRPr lang="en-US" altLang="zh-CN" b="1" dirty="0"/>
          </a:p>
          <a:p>
            <a:r>
              <a:rPr lang="en-US" altLang="zh-CN" dirty="0"/>
              <a:t>2024</a:t>
            </a:r>
            <a:r>
              <a:rPr lang="zh-CN" altLang="en-US" dirty="0"/>
              <a:t>年 中国大学生机械工程创新创意大赛 “明石杯”</a:t>
            </a:r>
            <a:r>
              <a:rPr lang="en-US" altLang="zh-CN" dirty="0"/>
              <a:t>-</a:t>
            </a:r>
            <a:r>
              <a:rPr lang="zh-CN" altLang="en-US" b="1" dirty="0"/>
              <a:t>省赛一等奖</a:t>
            </a:r>
          </a:p>
          <a:p>
            <a:r>
              <a:rPr lang="en-US" altLang="zh-CN" dirty="0"/>
              <a:t>2024</a:t>
            </a:r>
            <a:r>
              <a:rPr lang="zh-CN" altLang="en-US" dirty="0"/>
              <a:t>年 佛山高价值专利成果转化赛</a:t>
            </a:r>
            <a:r>
              <a:rPr lang="en-US" altLang="zh-CN" dirty="0"/>
              <a:t>-</a:t>
            </a:r>
            <a:r>
              <a:rPr lang="zh-CN" altLang="en-US" b="1" dirty="0"/>
              <a:t>院校组唯一金奖</a:t>
            </a:r>
            <a:endParaRPr lang="en-US" altLang="zh-CN" b="1" dirty="0"/>
          </a:p>
          <a:p>
            <a:r>
              <a:rPr lang="en-US" altLang="zh-CN" dirty="0"/>
              <a:t>2023</a:t>
            </a:r>
            <a:r>
              <a:rPr lang="zh-CN" altLang="en-US" dirty="0"/>
              <a:t>年 溢达杯华南理工大学</a:t>
            </a:r>
            <a:r>
              <a:rPr lang="en-US" altLang="zh-CN" dirty="0"/>
              <a:t>-</a:t>
            </a:r>
            <a:r>
              <a:rPr lang="zh-CN" altLang="en-US" b="1" dirty="0"/>
              <a:t>校内赛特等奖</a:t>
            </a:r>
            <a:r>
              <a:rPr lang="zh-CN" altLang="en-US" dirty="0"/>
              <a:t>、</a:t>
            </a:r>
            <a:r>
              <a:rPr lang="zh-CN" altLang="en-US" b="1" dirty="0"/>
              <a:t>全国赛三等奖</a:t>
            </a:r>
            <a:endParaRPr lang="en-US" altLang="zh-CN" b="1" dirty="0"/>
          </a:p>
          <a:p>
            <a:r>
              <a:rPr lang="en-US" altLang="zh-CN" dirty="0"/>
              <a:t>2023</a:t>
            </a:r>
            <a:r>
              <a:rPr lang="zh-CN" altLang="en-US" dirty="0"/>
              <a:t>年 中国大学生机械工程创新创意大赛 “明石杯”</a:t>
            </a:r>
            <a:r>
              <a:rPr lang="en-US" altLang="zh-CN" dirty="0"/>
              <a:t>-</a:t>
            </a:r>
            <a:r>
              <a:rPr lang="zh-CN" altLang="en-US" b="1" dirty="0"/>
              <a:t>省赛一等奖</a:t>
            </a:r>
          </a:p>
          <a:p>
            <a:r>
              <a:rPr lang="en-US" altLang="zh-CN" dirty="0"/>
              <a:t>2021</a:t>
            </a:r>
            <a:r>
              <a:rPr lang="zh-CN" altLang="en-US" dirty="0"/>
              <a:t>年 中国大学生机械工程创新创意大赛 “明石杯”</a:t>
            </a:r>
            <a:r>
              <a:rPr lang="en-US" altLang="zh-CN" dirty="0"/>
              <a:t>-</a:t>
            </a:r>
            <a:r>
              <a:rPr lang="zh-CN" altLang="en-US" b="1" dirty="0"/>
              <a:t>省赛一等奖</a:t>
            </a:r>
            <a:endParaRPr lang="en-US" altLang="zh-CN" b="1" dirty="0"/>
          </a:p>
          <a:p>
            <a:r>
              <a:rPr lang="en-US" altLang="zh-CN" dirty="0"/>
              <a:t>2021</a:t>
            </a:r>
            <a:r>
              <a:rPr lang="zh-CN" altLang="en-US" dirty="0"/>
              <a:t>年 互联网</a:t>
            </a:r>
            <a:r>
              <a:rPr lang="en-US" altLang="zh-CN" dirty="0"/>
              <a:t>+</a:t>
            </a:r>
            <a:r>
              <a:rPr lang="zh-CN" altLang="en-US" dirty="0"/>
              <a:t>产业赛道</a:t>
            </a:r>
            <a:r>
              <a:rPr lang="zh-CN" altLang="en-US" b="1" dirty="0"/>
              <a:t>省赛金奖</a:t>
            </a:r>
            <a:r>
              <a:rPr lang="zh-CN" altLang="en-US" dirty="0"/>
              <a:t>、</a:t>
            </a:r>
            <a:r>
              <a:rPr lang="zh-CN" altLang="en-US" b="1" dirty="0"/>
              <a:t>全国赛铜奖</a:t>
            </a:r>
          </a:p>
          <a:p>
            <a:r>
              <a:rPr lang="en-US" altLang="zh-CN" dirty="0"/>
              <a:t>2021</a:t>
            </a:r>
            <a:r>
              <a:rPr lang="zh-CN" altLang="en-US" dirty="0"/>
              <a:t>年 溢达杯华南理工大学</a:t>
            </a:r>
            <a:r>
              <a:rPr lang="en-US" altLang="zh-CN" dirty="0"/>
              <a:t>-</a:t>
            </a:r>
            <a:r>
              <a:rPr lang="zh-CN" altLang="en-US" b="1" dirty="0"/>
              <a:t>校内赛特等奖、全国赛二等奖</a:t>
            </a:r>
          </a:p>
        </p:txBody>
      </p:sp>
      <p:sp>
        <p:nvSpPr>
          <p:cNvPr id="115" name="文本框 114">
            <a:extLst>
              <a:ext uri="{FF2B5EF4-FFF2-40B4-BE49-F238E27FC236}">
                <a16:creationId xmlns:a16="http://schemas.microsoft.com/office/drawing/2014/main" id="{492D66E7-5C16-84E4-D784-EE2797E15F90}"/>
              </a:ext>
            </a:extLst>
          </p:cNvPr>
          <p:cNvSpPr txBox="1"/>
          <p:nvPr/>
        </p:nvSpPr>
        <p:spPr>
          <a:xfrm>
            <a:off x="-34373" y="9524733"/>
            <a:ext cx="1001688"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其他方面</a:t>
            </a:r>
          </a:p>
        </p:txBody>
      </p:sp>
      <p:sp>
        <p:nvSpPr>
          <p:cNvPr id="116" name="文本框 115">
            <a:extLst>
              <a:ext uri="{FF2B5EF4-FFF2-40B4-BE49-F238E27FC236}">
                <a16:creationId xmlns:a16="http://schemas.microsoft.com/office/drawing/2014/main" id="{E26DC54B-6B30-B36B-36F7-D3A8D16A3F33}"/>
              </a:ext>
            </a:extLst>
          </p:cNvPr>
          <p:cNvSpPr txBox="1"/>
          <p:nvPr/>
        </p:nvSpPr>
        <p:spPr>
          <a:xfrm>
            <a:off x="55322" y="9699656"/>
            <a:ext cx="3807596" cy="1036566"/>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pPr lvl="0"/>
            <a:r>
              <a:rPr lang="en-US" altLang="zh-CN" dirty="0"/>
              <a:t>2025</a:t>
            </a:r>
            <a:r>
              <a:rPr lang="zh-CN" altLang="en-US" dirty="0"/>
              <a:t>年 华南理工大学</a:t>
            </a:r>
            <a:r>
              <a:rPr lang="zh-CN" altLang="en-US" b="1" dirty="0"/>
              <a:t>金发科技奖学金</a:t>
            </a:r>
            <a:endParaRPr lang="en-US" altLang="zh-CN" b="1" dirty="0"/>
          </a:p>
          <a:p>
            <a:pPr lvl="0"/>
            <a:r>
              <a:rPr lang="en-US" altLang="zh-CN" dirty="0"/>
              <a:t>2022</a:t>
            </a:r>
            <a:r>
              <a:rPr lang="zh-CN" altLang="en-US" dirty="0"/>
              <a:t>年 华南理工大学校级</a:t>
            </a:r>
            <a:r>
              <a:rPr lang="zh-CN" altLang="en-US" b="1" dirty="0"/>
              <a:t>优秀共青团员</a:t>
            </a:r>
          </a:p>
          <a:p>
            <a:pPr lvl="0"/>
            <a:r>
              <a:rPr lang="en-US" altLang="zh-CN" dirty="0"/>
              <a:t>2020</a:t>
            </a:r>
            <a:r>
              <a:rPr lang="zh-CN" altLang="en-US" dirty="0"/>
              <a:t>年 华南理工大学</a:t>
            </a:r>
            <a:r>
              <a:rPr lang="zh-CN" altLang="en-US" b="1" dirty="0"/>
              <a:t>年度三好学生</a:t>
            </a:r>
          </a:p>
          <a:p>
            <a:pPr lvl="0"/>
            <a:r>
              <a:rPr lang="en-US" altLang="zh-CN" dirty="0"/>
              <a:t>2020</a:t>
            </a:r>
            <a:r>
              <a:rPr lang="zh-CN" altLang="en-US" dirty="0"/>
              <a:t>年 华南理工大学</a:t>
            </a:r>
            <a:r>
              <a:rPr lang="zh-CN" altLang="en-US" b="1" dirty="0"/>
              <a:t>校级三等奖学金</a:t>
            </a:r>
          </a:p>
          <a:p>
            <a:pPr lvl="0"/>
            <a:r>
              <a:rPr lang="en-US" altLang="zh-CN" dirty="0"/>
              <a:t>2019</a:t>
            </a:r>
            <a:r>
              <a:rPr lang="zh-CN" altLang="en-US" dirty="0"/>
              <a:t>年 华南理工大学</a:t>
            </a:r>
            <a:r>
              <a:rPr lang="zh-CN" altLang="en-US" b="1" dirty="0"/>
              <a:t>校级三等奖学金</a:t>
            </a:r>
          </a:p>
        </p:txBody>
      </p:sp>
      <p:sp>
        <p:nvSpPr>
          <p:cNvPr id="117" name="椭圆 116">
            <a:extLst>
              <a:ext uri="{FF2B5EF4-FFF2-40B4-BE49-F238E27FC236}">
                <a16:creationId xmlns:a16="http://schemas.microsoft.com/office/drawing/2014/main" id="{A7C07380-E70C-5A80-AF35-840FDA3553F1}"/>
              </a:ext>
            </a:extLst>
          </p:cNvPr>
          <p:cNvSpPr/>
          <p:nvPr/>
        </p:nvSpPr>
        <p:spPr>
          <a:xfrm>
            <a:off x="4172653" y="7582171"/>
            <a:ext cx="5456723" cy="5456723"/>
          </a:xfrm>
          <a:prstGeom prst="ellipse">
            <a:avLst/>
          </a:prstGeom>
          <a:solidFill>
            <a:srgbClr val="BAC1C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CN" altLang="en-US" sz="2115">
              <a:solidFill>
                <a:schemeClr val="bg2">
                  <a:lumMod val="50000"/>
                </a:schemeClr>
              </a:solidFill>
            </a:endParaRPr>
          </a:p>
        </p:txBody>
      </p:sp>
      <p:sp>
        <p:nvSpPr>
          <p:cNvPr id="118" name="文本框 117">
            <a:extLst>
              <a:ext uri="{FF2B5EF4-FFF2-40B4-BE49-F238E27FC236}">
                <a16:creationId xmlns:a16="http://schemas.microsoft.com/office/drawing/2014/main" id="{C9071650-19AE-B1FD-CA50-CD7B9066C625}"/>
              </a:ext>
            </a:extLst>
          </p:cNvPr>
          <p:cNvSpPr txBox="1"/>
          <p:nvPr/>
        </p:nvSpPr>
        <p:spPr>
          <a:xfrm>
            <a:off x="-113841" y="2912550"/>
            <a:ext cx="1702465"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2021.08-2021.12</a:t>
            </a:r>
            <a:endPar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119" name="文本框 118">
            <a:extLst>
              <a:ext uri="{FF2B5EF4-FFF2-40B4-BE49-F238E27FC236}">
                <a16:creationId xmlns:a16="http://schemas.microsoft.com/office/drawing/2014/main" id="{72E8D6CE-CBBB-07EB-3A9D-BB5F69F0B4F2}"/>
              </a:ext>
            </a:extLst>
          </p:cNvPr>
          <p:cNvSpPr txBox="1"/>
          <p:nvPr/>
        </p:nvSpPr>
        <p:spPr>
          <a:xfrm>
            <a:off x="1989596" y="2912550"/>
            <a:ext cx="3580481"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惠州市德赛西威汽车电子股份有限公司 </a:t>
            </a:r>
          </a:p>
        </p:txBody>
      </p:sp>
      <p:sp>
        <p:nvSpPr>
          <p:cNvPr id="120" name="文本框 119">
            <a:extLst>
              <a:ext uri="{FF2B5EF4-FFF2-40B4-BE49-F238E27FC236}">
                <a16:creationId xmlns:a16="http://schemas.microsoft.com/office/drawing/2014/main" id="{77FA65B7-698A-BB55-D77B-EB14E4E0C6F1}"/>
              </a:ext>
            </a:extLst>
          </p:cNvPr>
          <p:cNvSpPr txBox="1"/>
          <p:nvPr/>
        </p:nvSpPr>
        <p:spPr>
          <a:xfrm>
            <a:off x="5996092" y="2912550"/>
            <a:ext cx="1702465"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仿真应用工程师 </a:t>
            </a:r>
          </a:p>
        </p:txBody>
      </p:sp>
      <p:sp>
        <p:nvSpPr>
          <p:cNvPr id="121" name="文本框 120">
            <a:extLst>
              <a:ext uri="{FF2B5EF4-FFF2-40B4-BE49-F238E27FC236}">
                <a16:creationId xmlns:a16="http://schemas.microsoft.com/office/drawing/2014/main" id="{9B14ADA2-AC03-4620-5F28-22C49CFCA826}"/>
              </a:ext>
            </a:extLst>
          </p:cNvPr>
          <p:cNvSpPr txBox="1"/>
          <p:nvPr/>
        </p:nvSpPr>
        <p:spPr>
          <a:xfrm>
            <a:off x="59186" y="3115229"/>
            <a:ext cx="7361298" cy="654218"/>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r>
              <a:rPr lang="zh-CN" altLang="en-US" dirty="0"/>
              <a:t>提出基于</a:t>
            </a:r>
            <a:r>
              <a:rPr lang="en" altLang="zh-CN" dirty="0" err="1"/>
              <a:t>cGAN</a:t>
            </a:r>
            <a:r>
              <a:rPr lang="zh-CN" altLang="en-US" dirty="0"/>
              <a:t>的温度场快速预测技术，负责仿真、算法、软件全栈开发，相比</a:t>
            </a:r>
            <a:r>
              <a:rPr lang="en" altLang="zh-CN" dirty="0"/>
              <a:t>CAE</a:t>
            </a:r>
            <a:r>
              <a:rPr lang="zh-CN" altLang="en-US" dirty="0"/>
              <a:t>少</a:t>
            </a:r>
            <a:r>
              <a:rPr lang="en-US" altLang="zh-CN" dirty="0"/>
              <a:t>4</a:t>
            </a:r>
            <a:r>
              <a:rPr lang="zh-CN" altLang="en-US" dirty="0"/>
              <a:t>个数量级的时间和能量损耗；</a:t>
            </a:r>
          </a:p>
          <a:p>
            <a:r>
              <a:rPr lang="zh-CN" altLang="en-US" dirty="0"/>
              <a:t>基于</a:t>
            </a:r>
            <a:r>
              <a:rPr lang="en" altLang="zh-CN" dirty="0"/>
              <a:t>ICEPAK</a:t>
            </a:r>
            <a:r>
              <a:rPr lang="zh-CN" altLang="en-US" dirty="0"/>
              <a:t>开展某型号车载域控制器自然散热方案研发，优化散热结构实现芯片温升满足结温要求；</a:t>
            </a:r>
          </a:p>
          <a:p>
            <a:r>
              <a:rPr lang="zh-CN" altLang="en-US" dirty="0"/>
              <a:t>输出学生一作发表</a:t>
            </a:r>
            <a:r>
              <a:rPr lang="en" altLang="zh-CN" dirty="0"/>
              <a:t>SCI</a:t>
            </a:r>
            <a:r>
              <a:rPr lang="zh-CN" altLang="en-US" dirty="0"/>
              <a:t>论文</a:t>
            </a:r>
            <a:r>
              <a:rPr lang="en-US" altLang="zh-CN" dirty="0"/>
              <a:t>1</a:t>
            </a:r>
            <a:r>
              <a:rPr lang="zh-CN" altLang="en-US" dirty="0"/>
              <a:t>篇，授权专利</a:t>
            </a:r>
            <a:r>
              <a:rPr lang="en-US" altLang="zh-CN" dirty="0"/>
              <a:t>1</a:t>
            </a:r>
            <a:r>
              <a:rPr lang="zh-CN" altLang="en-US" dirty="0"/>
              <a:t>件，软著</a:t>
            </a:r>
            <a:r>
              <a:rPr lang="en-US" altLang="zh-CN" dirty="0"/>
              <a:t>1</a:t>
            </a:r>
            <a:r>
              <a:rPr lang="zh-CN" altLang="en-US" dirty="0"/>
              <a:t>件，学生三作申请专利</a:t>
            </a:r>
            <a:r>
              <a:rPr lang="en-US" altLang="zh-CN" dirty="0"/>
              <a:t>1</a:t>
            </a:r>
            <a:r>
              <a:rPr lang="zh-CN" altLang="en-US" dirty="0"/>
              <a:t>件；</a:t>
            </a:r>
          </a:p>
        </p:txBody>
      </p:sp>
      <p:sp>
        <p:nvSpPr>
          <p:cNvPr id="122" name="文本框 121">
            <a:extLst>
              <a:ext uri="{FF2B5EF4-FFF2-40B4-BE49-F238E27FC236}">
                <a16:creationId xmlns:a16="http://schemas.microsoft.com/office/drawing/2014/main" id="{1400FF53-0E56-425D-9407-5D8360DBF433}"/>
              </a:ext>
            </a:extLst>
          </p:cNvPr>
          <p:cNvSpPr txBox="1"/>
          <p:nvPr/>
        </p:nvSpPr>
        <p:spPr>
          <a:xfrm>
            <a:off x="-323196" y="3959340"/>
            <a:ext cx="1702466"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2023.08-</a:t>
            </a: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今</a:t>
            </a:r>
          </a:p>
        </p:txBody>
      </p:sp>
      <p:sp>
        <p:nvSpPr>
          <p:cNvPr id="123" name="文本框 122">
            <a:extLst>
              <a:ext uri="{FF2B5EF4-FFF2-40B4-BE49-F238E27FC236}">
                <a16:creationId xmlns:a16="http://schemas.microsoft.com/office/drawing/2014/main" id="{C386E742-D1A6-FB52-3C23-23A2975C9E7F}"/>
              </a:ext>
            </a:extLst>
          </p:cNvPr>
          <p:cNvSpPr txBox="1"/>
          <p:nvPr/>
        </p:nvSpPr>
        <p:spPr>
          <a:xfrm>
            <a:off x="1989596" y="3959340"/>
            <a:ext cx="3580481"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基于柔性压力传感器阵列的超分辨率技术 </a:t>
            </a:r>
          </a:p>
        </p:txBody>
      </p:sp>
      <p:sp>
        <p:nvSpPr>
          <p:cNvPr id="124" name="文本框 123">
            <a:extLst>
              <a:ext uri="{FF2B5EF4-FFF2-40B4-BE49-F238E27FC236}">
                <a16:creationId xmlns:a16="http://schemas.microsoft.com/office/drawing/2014/main" id="{570FC5F7-FC3F-90E8-A1D3-AD51F538821E}"/>
              </a:ext>
            </a:extLst>
          </p:cNvPr>
          <p:cNvSpPr txBox="1"/>
          <p:nvPr/>
        </p:nvSpPr>
        <p:spPr>
          <a:xfrm>
            <a:off x="5996091" y="3959340"/>
            <a:ext cx="1702466"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项目负责人</a:t>
            </a:r>
          </a:p>
        </p:txBody>
      </p:sp>
      <p:sp>
        <p:nvSpPr>
          <p:cNvPr id="125" name="文本框 124">
            <a:extLst>
              <a:ext uri="{FF2B5EF4-FFF2-40B4-BE49-F238E27FC236}">
                <a16:creationId xmlns:a16="http://schemas.microsoft.com/office/drawing/2014/main" id="{3C108A71-C15E-119D-00E3-B77E1173865A}"/>
              </a:ext>
            </a:extLst>
          </p:cNvPr>
          <p:cNvSpPr txBox="1"/>
          <p:nvPr/>
        </p:nvSpPr>
        <p:spPr>
          <a:xfrm>
            <a:off x="59186" y="4162019"/>
            <a:ext cx="7361298" cy="651845"/>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pPr algn="just"/>
            <a:r>
              <a:rPr lang="zh-CN" altLang="en-US" dirty="0"/>
              <a:t>柔性压力传感器阵列作为未来人形机器人关键感知器件受限于大面阵带来的单元数量庞大、布线压力而无法应用；</a:t>
            </a:r>
            <a:endParaRPr lang="en-US" altLang="zh-CN" dirty="0"/>
          </a:p>
          <a:p>
            <a:pPr algn="just"/>
            <a:r>
              <a:rPr lang="zh-CN" altLang="en-US" dirty="0"/>
              <a:t>提出一种模拟人体触觉超分辨率现象的通用柔性压力传感器阵列超分辨率方法，实现超越物理分辨率</a:t>
            </a:r>
            <a:r>
              <a:rPr lang="en-US" altLang="zh-CN" dirty="0"/>
              <a:t>1</a:t>
            </a:r>
            <a:r>
              <a:rPr lang="en" altLang="zh-CN" dirty="0"/>
              <a:t>w</a:t>
            </a:r>
            <a:r>
              <a:rPr lang="zh-CN" altLang="en-US" dirty="0"/>
              <a:t>倍实际定位精度，全栈开发负责器件制造、仿真验证、软硬件采集系统、算法模型搭建训练，</a:t>
            </a:r>
            <a:r>
              <a:rPr lang="zh-CN" altLang="en-US" b="1" dirty="0"/>
              <a:t>学生一作申请发明专利</a:t>
            </a:r>
            <a:r>
              <a:rPr lang="en-US" altLang="zh-CN" b="1" dirty="0"/>
              <a:t>1</a:t>
            </a:r>
            <a:r>
              <a:rPr lang="zh-CN" altLang="en-US" b="1" dirty="0"/>
              <a:t>件，成稿拟发表</a:t>
            </a:r>
            <a:r>
              <a:rPr lang="en" altLang="zh-CN" b="1" dirty="0"/>
              <a:t>SCI</a:t>
            </a:r>
            <a:r>
              <a:rPr lang="zh-CN" altLang="en-US" b="1" dirty="0"/>
              <a:t>论文</a:t>
            </a:r>
            <a:r>
              <a:rPr lang="en-US" altLang="zh-CN" b="1" dirty="0"/>
              <a:t>1</a:t>
            </a:r>
            <a:r>
              <a:rPr lang="zh-CN" altLang="en-US" b="1" dirty="0"/>
              <a:t>篇</a:t>
            </a:r>
            <a:r>
              <a:rPr lang="zh-CN" altLang="en-US" dirty="0"/>
              <a:t>。</a:t>
            </a:r>
          </a:p>
        </p:txBody>
      </p:sp>
      <p:sp>
        <p:nvSpPr>
          <p:cNvPr id="126" name="文本框 125">
            <a:extLst>
              <a:ext uri="{FF2B5EF4-FFF2-40B4-BE49-F238E27FC236}">
                <a16:creationId xmlns:a16="http://schemas.microsoft.com/office/drawing/2014/main" id="{003A05D6-723B-523C-A7DE-718B1BB11219}"/>
              </a:ext>
            </a:extLst>
          </p:cNvPr>
          <p:cNvSpPr txBox="1"/>
          <p:nvPr/>
        </p:nvSpPr>
        <p:spPr>
          <a:xfrm>
            <a:off x="-113841" y="4755087"/>
            <a:ext cx="1702465"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2024.07-2025.01</a:t>
            </a:r>
            <a:endPar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127" name="文本框 126">
            <a:extLst>
              <a:ext uri="{FF2B5EF4-FFF2-40B4-BE49-F238E27FC236}">
                <a16:creationId xmlns:a16="http://schemas.microsoft.com/office/drawing/2014/main" id="{B1F33047-5E3C-C88B-FBD3-8990D1857F52}"/>
              </a:ext>
            </a:extLst>
          </p:cNvPr>
          <p:cNvSpPr txBox="1"/>
          <p:nvPr/>
        </p:nvSpPr>
        <p:spPr>
          <a:xfrm>
            <a:off x="1989596" y="4755087"/>
            <a:ext cx="3580481"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基于柔性压力传感器阵列的下肢动作估计系统   </a:t>
            </a:r>
          </a:p>
        </p:txBody>
      </p:sp>
      <p:sp>
        <p:nvSpPr>
          <p:cNvPr id="192" name="文本框 191">
            <a:extLst>
              <a:ext uri="{FF2B5EF4-FFF2-40B4-BE49-F238E27FC236}">
                <a16:creationId xmlns:a16="http://schemas.microsoft.com/office/drawing/2014/main" id="{776CCF0F-E386-98CE-A521-DF3D41BAD9A1}"/>
              </a:ext>
            </a:extLst>
          </p:cNvPr>
          <p:cNvSpPr txBox="1"/>
          <p:nvPr/>
        </p:nvSpPr>
        <p:spPr>
          <a:xfrm>
            <a:off x="5996092" y="4755087"/>
            <a:ext cx="1702465"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项目负责人</a:t>
            </a:r>
          </a:p>
        </p:txBody>
      </p:sp>
      <p:sp>
        <p:nvSpPr>
          <p:cNvPr id="193" name="文本框 192">
            <a:extLst>
              <a:ext uri="{FF2B5EF4-FFF2-40B4-BE49-F238E27FC236}">
                <a16:creationId xmlns:a16="http://schemas.microsoft.com/office/drawing/2014/main" id="{E8DF91C6-419C-FC66-94BF-86D152A1FBB1}"/>
              </a:ext>
            </a:extLst>
          </p:cNvPr>
          <p:cNvSpPr txBox="1"/>
          <p:nvPr/>
        </p:nvSpPr>
        <p:spPr>
          <a:xfrm>
            <a:off x="59186" y="4957766"/>
            <a:ext cx="7361298" cy="651845"/>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pPr algn="just"/>
            <a:r>
              <a:rPr lang="zh-CN" altLang="en-US" dirty="0"/>
              <a:t>现有光学、惯性动作捕捉技术的笨重的可穿戴性、受限的操作场景和干扰自然活动等缺陷限制了更多用户的广泛应用；</a:t>
            </a:r>
            <a:endParaRPr lang="en-US" altLang="zh-CN" dirty="0"/>
          </a:p>
          <a:p>
            <a:pPr algn="just"/>
            <a:r>
              <a:rPr lang="zh-CN" altLang="en-US" dirty="0"/>
              <a:t>提出仅基于柔性压力传感器阵列的下肢动作估计系统，实现关节平均估计误差</a:t>
            </a:r>
            <a:r>
              <a:rPr lang="en-US" altLang="zh-CN" dirty="0"/>
              <a:t>&lt;4</a:t>
            </a:r>
            <a:r>
              <a:rPr lang="en" altLang="zh-CN" dirty="0"/>
              <a:t>cm</a:t>
            </a:r>
            <a:r>
              <a:rPr lang="zh-CN" altLang="en" dirty="0"/>
              <a:t>；</a:t>
            </a:r>
            <a:r>
              <a:rPr lang="zh-CN" altLang="en-US" dirty="0"/>
              <a:t>负责超高压力范围传感器阵列设计及制造、基于</a:t>
            </a:r>
            <a:r>
              <a:rPr lang="en" altLang="zh-CN" dirty="0"/>
              <a:t>transformer</a:t>
            </a:r>
            <a:r>
              <a:rPr lang="zh-CN" altLang="en-US" dirty="0"/>
              <a:t>时序预测模型搭建及训练工作，</a:t>
            </a:r>
            <a:r>
              <a:rPr lang="zh-CN" altLang="en-US" b="1" dirty="0"/>
              <a:t>以学生一作申请专利</a:t>
            </a:r>
            <a:r>
              <a:rPr lang="en-US" altLang="zh-CN" b="1" dirty="0"/>
              <a:t>1</a:t>
            </a:r>
            <a:r>
              <a:rPr lang="zh-CN" altLang="en-US" b="1" dirty="0"/>
              <a:t>件，发表</a:t>
            </a:r>
            <a:r>
              <a:rPr lang="en" altLang="zh-CN" b="1" dirty="0"/>
              <a:t>SCI</a:t>
            </a:r>
            <a:r>
              <a:rPr lang="zh-CN" altLang="en-US" b="1" dirty="0"/>
              <a:t>论文</a:t>
            </a:r>
            <a:r>
              <a:rPr lang="en-US" altLang="zh-CN" b="1" dirty="0"/>
              <a:t>1</a:t>
            </a:r>
            <a:r>
              <a:rPr lang="zh-CN" altLang="en-US" b="1" dirty="0"/>
              <a:t>篇</a:t>
            </a:r>
            <a:r>
              <a:rPr lang="zh-CN" altLang="en-US" dirty="0"/>
              <a:t>；</a:t>
            </a:r>
            <a:endParaRPr lang="zh-CN" altLang="en" dirty="0"/>
          </a:p>
        </p:txBody>
      </p:sp>
      <p:sp>
        <p:nvSpPr>
          <p:cNvPr id="194" name="文本框 193">
            <a:extLst>
              <a:ext uri="{FF2B5EF4-FFF2-40B4-BE49-F238E27FC236}">
                <a16:creationId xmlns:a16="http://schemas.microsoft.com/office/drawing/2014/main" id="{1D9696C0-9EC6-2A0E-C744-5A0F979B7EBE}"/>
              </a:ext>
            </a:extLst>
          </p:cNvPr>
          <p:cNvSpPr txBox="1"/>
          <p:nvPr/>
        </p:nvSpPr>
        <p:spPr>
          <a:xfrm>
            <a:off x="-113841" y="5550835"/>
            <a:ext cx="1702465"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2021.08-2021.12</a:t>
            </a:r>
            <a:endPar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195" name="文本框 194">
            <a:extLst>
              <a:ext uri="{FF2B5EF4-FFF2-40B4-BE49-F238E27FC236}">
                <a16:creationId xmlns:a16="http://schemas.microsoft.com/office/drawing/2014/main" id="{26B62FCC-E22A-BE13-68A4-B1429C216D6C}"/>
              </a:ext>
            </a:extLst>
          </p:cNvPr>
          <p:cNvSpPr txBox="1"/>
          <p:nvPr/>
        </p:nvSpPr>
        <p:spPr>
          <a:xfrm>
            <a:off x="1989596" y="5550835"/>
            <a:ext cx="3580481"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面向车载域控制器自然散热场景的云图快速预测方法</a:t>
            </a:r>
          </a:p>
        </p:txBody>
      </p:sp>
      <p:sp>
        <p:nvSpPr>
          <p:cNvPr id="196" name="文本框 195">
            <a:extLst>
              <a:ext uri="{FF2B5EF4-FFF2-40B4-BE49-F238E27FC236}">
                <a16:creationId xmlns:a16="http://schemas.microsoft.com/office/drawing/2014/main" id="{96704871-9A53-3774-3BFD-8DBDB9D530ED}"/>
              </a:ext>
            </a:extLst>
          </p:cNvPr>
          <p:cNvSpPr txBox="1"/>
          <p:nvPr/>
        </p:nvSpPr>
        <p:spPr>
          <a:xfrm>
            <a:off x="5996092" y="5550835"/>
            <a:ext cx="1702465"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项目负责人</a:t>
            </a:r>
          </a:p>
        </p:txBody>
      </p:sp>
      <p:sp>
        <p:nvSpPr>
          <p:cNvPr id="197" name="文本框 196">
            <a:extLst>
              <a:ext uri="{FF2B5EF4-FFF2-40B4-BE49-F238E27FC236}">
                <a16:creationId xmlns:a16="http://schemas.microsoft.com/office/drawing/2014/main" id="{46DBE4A4-9CA1-427E-5159-D444BFC8DD24}"/>
              </a:ext>
            </a:extLst>
          </p:cNvPr>
          <p:cNvSpPr txBox="1"/>
          <p:nvPr/>
        </p:nvSpPr>
        <p:spPr>
          <a:xfrm>
            <a:off x="59186" y="5753514"/>
            <a:ext cx="7361298" cy="651845"/>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pPr algn="just"/>
            <a:r>
              <a:rPr lang="zh-CN" altLang="en-US" dirty="0"/>
              <a:t>针对现有热流耦合计算耗费算力大、时间长、门槛高的难点，提出了一种基于</a:t>
            </a:r>
            <a:r>
              <a:rPr lang="en" altLang="zh-CN" dirty="0" err="1"/>
              <a:t>cGAN</a:t>
            </a:r>
            <a:r>
              <a:rPr lang="zh-CN" altLang="en-US" dirty="0"/>
              <a:t>的二维温度场代理模型，与有限元模拟相比，将案例的计算时间从几十分钟甚至更长缩短到几毫秒，</a:t>
            </a:r>
            <a:r>
              <a:rPr lang="zh-CN" altLang="en-US" b="1" dirty="0"/>
              <a:t>学生一作授权专利</a:t>
            </a:r>
            <a:r>
              <a:rPr lang="en-US" altLang="zh-CN" b="1" dirty="0"/>
              <a:t>1</a:t>
            </a:r>
            <a:r>
              <a:rPr lang="zh-CN" altLang="en-US" b="1" dirty="0"/>
              <a:t>件，软著</a:t>
            </a:r>
            <a:r>
              <a:rPr lang="en-US" altLang="zh-CN" b="1" dirty="0"/>
              <a:t>1</a:t>
            </a:r>
            <a:r>
              <a:rPr lang="zh-CN" altLang="en-US" b="1" dirty="0"/>
              <a:t>件，发表</a:t>
            </a:r>
            <a:r>
              <a:rPr lang="en" altLang="zh-CN" b="1" dirty="0"/>
              <a:t>SCI</a:t>
            </a:r>
            <a:r>
              <a:rPr lang="zh-CN" altLang="en-US" b="1" dirty="0"/>
              <a:t>论文</a:t>
            </a:r>
            <a:r>
              <a:rPr lang="en-US" altLang="zh-CN" b="1" dirty="0"/>
              <a:t>1</a:t>
            </a:r>
            <a:r>
              <a:rPr lang="zh-CN" altLang="en-US" b="1" dirty="0"/>
              <a:t>篇</a:t>
            </a:r>
            <a:r>
              <a:rPr lang="zh-CN" altLang="en-US" dirty="0"/>
              <a:t>；</a:t>
            </a:r>
          </a:p>
          <a:p>
            <a:pPr algn="just"/>
            <a:r>
              <a:rPr lang="zh-CN" altLang="en-US" dirty="0"/>
              <a:t>负责参数化电子热仿真、制作手板件热测试验证、数据自动化清洗对齐、深度学习代理模型搭建、交互式软件界面开发。</a:t>
            </a:r>
          </a:p>
        </p:txBody>
      </p:sp>
      <p:sp>
        <p:nvSpPr>
          <p:cNvPr id="198" name="文本框 197">
            <a:extLst>
              <a:ext uri="{FF2B5EF4-FFF2-40B4-BE49-F238E27FC236}">
                <a16:creationId xmlns:a16="http://schemas.microsoft.com/office/drawing/2014/main" id="{D427DFA7-902F-0510-93FD-A41216E1A989}"/>
              </a:ext>
            </a:extLst>
          </p:cNvPr>
          <p:cNvSpPr txBox="1"/>
          <p:nvPr/>
        </p:nvSpPr>
        <p:spPr>
          <a:xfrm>
            <a:off x="-113841" y="6346580"/>
            <a:ext cx="1702465" cy="258404"/>
          </a:xfrm>
          <a:prstGeom prst="rect">
            <a:avLst/>
          </a:prstGeom>
          <a:noFill/>
        </p:spPr>
        <p:txBody>
          <a:bodyPr wrap="square" rtlCol="0">
            <a:spAutoFit/>
          </a:bodyPr>
          <a:lstStyle/>
          <a:p>
            <a:pPr algn="ctr"/>
            <a:r>
              <a:rPr kumimoji="1" lang="en-US" altLang="zh-CN" sz="1079" b="1" dirty="0">
                <a:solidFill>
                  <a:schemeClr val="bg2">
                    <a:lumMod val="50000"/>
                  </a:schemeClr>
                </a:solidFill>
                <a:latin typeface="Microsoft YaHei" panose="020B0503020204020204" pitchFamily="34" charset="-122"/>
                <a:ea typeface="Microsoft YaHei" panose="020B0503020204020204" pitchFamily="34" charset="-122"/>
              </a:rPr>
              <a:t>2019.10-2019.12</a:t>
            </a:r>
            <a:endPar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199" name="文本框 198">
            <a:extLst>
              <a:ext uri="{FF2B5EF4-FFF2-40B4-BE49-F238E27FC236}">
                <a16:creationId xmlns:a16="http://schemas.microsoft.com/office/drawing/2014/main" id="{EE076F3C-9464-84E8-6692-E13E6CBDC1E0}"/>
              </a:ext>
            </a:extLst>
          </p:cNvPr>
          <p:cNvSpPr txBox="1"/>
          <p:nvPr/>
        </p:nvSpPr>
        <p:spPr>
          <a:xfrm>
            <a:off x="1989596" y="6346580"/>
            <a:ext cx="3580481" cy="258404"/>
          </a:xfrm>
          <a:prstGeom prst="rect">
            <a:avLst/>
          </a:prstGeom>
          <a:noFill/>
        </p:spPr>
        <p:txBody>
          <a:bodyPr wrap="square" rtlCol="0">
            <a:spAutoFit/>
          </a:bodyPr>
          <a:lstStyle/>
          <a:p>
            <a:pPr algn="ctr"/>
            <a:r>
              <a:rPr kumimoji="1" lang="zh-CN" altLang="zh-CN" sz="1079" b="1" dirty="0">
                <a:solidFill>
                  <a:schemeClr val="bg2">
                    <a:lumMod val="50000"/>
                  </a:schemeClr>
                </a:solidFill>
                <a:latin typeface="Microsoft YaHei" panose="020B0503020204020204" pitchFamily="34" charset="-122"/>
                <a:ea typeface="Microsoft YaHei" panose="020B0503020204020204" pitchFamily="34" charset="-122"/>
              </a:rPr>
              <a:t>智慧温室大棚物联网</a:t>
            </a:r>
            <a:endPar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endParaRPr>
          </a:p>
        </p:txBody>
      </p:sp>
      <p:sp>
        <p:nvSpPr>
          <p:cNvPr id="200" name="文本框 199">
            <a:extLst>
              <a:ext uri="{FF2B5EF4-FFF2-40B4-BE49-F238E27FC236}">
                <a16:creationId xmlns:a16="http://schemas.microsoft.com/office/drawing/2014/main" id="{461D45B5-17FF-20AC-548F-2DBB90C05809}"/>
              </a:ext>
            </a:extLst>
          </p:cNvPr>
          <p:cNvSpPr txBox="1"/>
          <p:nvPr/>
        </p:nvSpPr>
        <p:spPr>
          <a:xfrm>
            <a:off x="5996092" y="6346580"/>
            <a:ext cx="1702465" cy="258404"/>
          </a:xfrm>
          <a:prstGeom prst="rect">
            <a:avLst/>
          </a:prstGeom>
          <a:noFill/>
        </p:spPr>
        <p:txBody>
          <a:bodyPr wrap="square" rtlCol="0">
            <a:spAutoFit/>
          </a:bodyPr>
          <a:lstStyle/>
          <a:p>
            <a:pPr algn="ctr"/>
            <a:r>
              <a:rPr kumimoji="1" lang="zh-CN" altLang="en-US" sz="1079" b="1" dirty="0">
                <a:solidFill>
                  <a:schemeClr val="bg2">
                    <a:lumMod val="50000"/>
                  </a:schemeClr>
                </a:solidFill>
                <a:latin typeface="Microsoft YaHei" panose="020B0503020204020204" pitchFamily="34" charset="-122"/>
                <a:ea typeface="Microsoft YaHei" panose="020B0503020204020204" pitchFamily="34" charset="-122"/>
              </a:rPr>
              <a:t>项目负责人</a:t>
            </a:r>
          </a:p>
        </p:txBody>
      </p:sp>
      <p:sp>
        <p:nvSpPr>
          <p:cNvPr id="201" name="文本框 200">
            <a:extLst>
              <a:ext uri="{FF2B5EF4-FFF2-40B4-BE49-F238E27FC236}">
                <a16:creationId xmlns:a16="http://schemas.microsoft.com/office/drawing/2014/main" id="{5E0172B2-98FC-B86A-5C3D-02456AB768D2}"/>
              </a:ext>
            </a:extLst>
          </p:cNvPr>
          <p:cNvSpPr txBox="1"/>
          <p:nvPr/>
        </p:nvSpPr>
        <p:spPr>
          <a:xfrm>
            <a:off x="59186" y="6549259"/>
            <a:ext cx="7361298" cy="676276"/>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pPr algn="just"/>
            <a:r>
              <a:rPr lang="zh-CN" altLang="en-US" dirty="0"/>
              <a:t>负责系统架构设计，基于</a:t>
            </a:r>
            <a:r>
              <a:rPr lang="en" altLang="zh-CN" dirty="0"/>
              <a:t>ESP8266 Non-OS SDK</a:t>
            </a:r>
            <a:r>
              <a:rPr lang="zh-CN" altLang="en-US" dirty="0"/>
              <a:t>开发嵌入式固件，实现多模态传感数据采集、远程智能控制、低功耗管理；</a:t>
            </a:r>
            <a:endParaRPr lang="en-US" altLang="zh-CN" dirty="0"/>
          </a:p>
          <a:p>
            <a:pPr algn="just"/>
            <a:r>
              <a:rPr lang="zh-CN" altLang="en-US" dirty="0"/>
              <a:t>基于</a:t>
            </a:r>
            <a:r>
              <a:rPr lang="en" altLang="zh-CN" dirty="0" err="1"/>
              <a:t>Tkinter</a:t>
            </a:r>
            <a:r>
              <a:rPr lang="zh-CN" altLang="en-US" dirty="0"/>
              <a:t>开发</a:t>
            </a:r>
            <a:r>
              <a:rPr lang="en" altLang="zh-CN" dirty="0"/>
              <a:t>PC</a:t>
            </a:r>
            <a:r>
              <a:rPr lang="zh-CN" altLang="en-US" dirty="0"/>
              <a:t>端本地监控界面，支持远程配置与实时可视化；基于百度天工物</a:t>
            </a:r>
            <a:r>
              <a:rPr lang="en" altLang="zh-CN" dirty="0"/>
              <a:t>IoT</a:t>
            </a:r>
            <a:r>
              <a:rPr lang="zh-CN" altLang="en-US" dirty="0"/>
              <a:t>平台构建网页端可视化界面，实现设备管理与数据监测；开发微信小程序，实现移动端远程环境监控 ，</a:t>
            </a:r>
            <a:r>
              <a:rPr lang="zh-CN" altLang="en-US" b="1" dirty="0"/>
              <a:t>获校内泰谷杯二等奖</a:t>
            </a:r>
            <a:r>
              <a:rPr lang="zh-CN" altLang="en-US" dirty="0"/>
              <a:t> 。</a:t>
            </a:r>
          </a:p>
        </p:txBody>
      </p:sp>
      <p:pic>
        <p:nvPicPr>
          <p:cNvPr id="202" name="图形 201" descr="公文包 纯色填充">
            <a:extLst>
              <a:ext uri="{FF2B5EF4-FFF2-40B4-BE49-F238E27FC236}">
                <a16:creationId xmlns:a16="http://schemas.microsoft.com/office/drawing/2014/main" id="{58FFAF8C-1784-770B-1F18-51C952EF32A1}"/>
              </a:ext>
            </a:extLst>
          </p:cNvPr>
          <p:cNvPicPr>
            <a:picLocks/>
          </p:cNvPicPr>
          <p:nvPr/>
        </p:nvPicPr>
        <p:blipFill>
          <a:blip r:embed="rId10">
            <a:extLst>
              <a:ext uri="{96DAC541-7B7A-43D3-8B79-37D633B846F1}">
                <asvg:svgBlip xmlns:asvg="http://schemas.microsoft.com/office/drawing/2016/SVG/main" r:embed="rId11"/>
              </a:ext>
            </a:extLst>
          </a:blip>
          <a:stretch>
            <a:fillRect/>
          </a:stretch>
        </p:blipFill>
        <p:spPr>
          <a:xfrm>
            <a:off x="102072" y="1904095"/>
            <a:ext cx="220987" cy="203753"/>
          </a:xfrm>
          <a:prstGeom prst="rect">
            <a:avLst/>
          </a:prstGeom>
        </p:spPr>
      </p:pic>
      <p:pic>
        <p:nvPicPr>
          <p:cNvPr id="203" name="图形 202" descr="奖牌 纯色填充">
            <a:extLst>
              <a:ext uri="{FF2B5EF4-FFF2-40B4-BE49-F238E27FC236}">
                <a16:creationId xmlns:a16="http://schemas.microsoft.com/office/drawing/2014/main" id="{3DDD525A-38C1-E455-63BE-88908B5F1710}"/>
              </a:ext>
            </a:extLst>
          </p:cNvPr>
          <p:cNvPicPr>
            <a:picLocks/>
          </p:cNvPicPr>
          <p:nvPr/>
        </p:nvPicPr>
        <p:blipFill>
          <a:blip r:embed="rId12">
            <a:extLst>
              <a:ext uri="{96DAC541-7B7A-43D3-8B79-37D633B846F1}">
                <asvg:svgBlip xmlns:asvg="http://schemas.microsoft.com/office/drawing/2016/SVG/main" r:embed="rId13"/>
              </a:ext>
            </a:extLst>
          </a:blip>
          <a:stretch>
            <a:fillRect/>
          </a:stretch>
        </p:blipFill>
        <p:spPr>
          <a:xfrm>
            <a:off x="102072" y="7158613"/>
            <a:ext cx="220987" cy="203753"/>
          </a:xfrm>
          <a:prstGeom prst="rect">
            <a:avLst/>
          </a:prstGeom>
        </p:spPr>
      </p:pic>
      <p:pic>
        <p:nvPicPr>
          <p:cNvPr id="204" name="图形 203" descr="挖掘工具 纯色填充">
            <a:extLst>
              <a:ext uri="{FF2B5EF4-FFF2-40B4-BE49-F238E27FC236}">
                <a16:creationId xmlns:a16="http://schemas.microsoft.com/office/drawing/2014/main" id="{6F0DFD09-47AA-C02C-F0B7-2C46A01E1632}"/>
              </a:ext>
            </a:extLst>
          </p:cNvPr>
          <p:cNvPicPr>
            <a:picLocks/>
          </p:cNvPicPr>
          <p:nvPr/>
        </p:nvPicPr>
        <p:blipFill>
          <a:blip r:embed="rId14">
            <a:extLst>
              <a:ext uri="{96DAC541-7B7A-43D3-8B79-37D633B846F1}">
                <asvg:svgBlip xmlns:asvg="http://schemas.microsoft.com/office/drawing/2016/SVG/main" r:embed="rId15"/>
              </a:ext>
            </a:extLst>
          </a:blip>
          <a:stretch>
            <a:fillRect/>
          </a:stretch>
        </p:blipFill>
        <p:spPr>
          <a:xfrm>
            <a:off x="6086209" y="7806247"/>
            <a:ext cx="220987" cy="203753"/>
          </a:xfrm>
          <a:prstGeom prst="rect">
            <a:avLst/>
          </a:prstGeom>
        </p:spPr>
      </p:pic>
      <p:pic>
        <p:nvPicPr>
          <p:cNvPr id="205" name="图形 204" descr="头上的大脑 纯色填充">
            <a:extLst>
              <a:ext uri="{FF2B5EF4-FFF2-40B4-BE49-F238E27FC236}">
                <a16:creationId xmlns:a16="http://schemas.microsoft.com/office/drawing/2014/main" id="{039838DE-2357-4C69-0D0F-00BFAB35E35C}"/>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102072" y="3730904"/>
            <a:ext cx="220987" cy="220987"/>
          </a:xfrm>
          <a:prstGeom prst="rect">
            <a:avLst/>
          </a:prstGeom>
        </p:spPr>
      </p:pic>
      <p:sp>
        <p:nvSpPr>
          <p:cNvPr id="206" name="文本框 205">
            <a:extLst>
              <a:ext uri="{FF2B5EF4-FFF2-40B4-BE49-F238E27FC236}">
                <a16:creationId xmlns:a16="http://schemas.microsoft.com/office/drawing/2014/main" id="{8AAC7962-C952-9663-050E-57A02301AC54}"/>
              </a:ext>
            </a:extLst>
          </p:cNvPr>
          <p:cNvSpPr txBox="1"/>
          <p:nvPr/>
        </p:nvSpPr>
        <p:spPr>
          <a:xfrm>
            <a:off x="6324496" y="7765942"/>
            <a:ext cx="1170419" cy="291618"/>
          </a:xfrm>
          <a:prstGeom prst="rect">
            <a:avLst/>
          </a:prstGeom>
          <a:noFill/>
        </p:spPr>
        <p:txBody>
          <a:bodyPr wrap="square" rtlCol="0">
            <a:spAutoFit/>
          </a:bodyPr>
          <a:lstStyle/>
          <a:p>
            <a:r>
              <a:rPr kumimoji="1" lang="zh-CN" altLang="en-US" sz="1295" b="1" spc="324" dirty="0">
                <a:solidFill>
                  <a:schemeClr val="bg1"/>
                </a:solidFill>
                <a:latin typeface="Microsoft YaHei" panose="020B0503020204020204" pitchFamily="34" charset="-122"/>
                <a:ea typeface="Microsoft YaHei" panose="020B0503020204020204" pitchFamily="34" charset="-122"/>
              </a:rPr>
              <a:t>实用技能</a:t>
            </a:r>
          </a:p>
        </p:txBody>
      </p:sp>
      <p:cxnSp>
        <p:nvCxnSpPr>
          <p:cNvPr id="207" name="直线连接符 206">
            <a:extLst>
              <a:ext uri="{FF2B5EF4-FFF2-40B4-BE49-F238E27FC236}">
                <a16:creationId xmlns:a16="http://schemas.microsoft.com/office/drawing/2014/main" id="{87106214-9B6C-BB2E-F982-E87A18874041}"/>
              </a:ext>
            </a:extLst>
          </p:cNvPr>
          <p:cNvCxnSpPr>
            <a:cxnSpLocks/>
          </p:cNvCxnSpPr>
          <p:nvPr/>
        </p:nvCxnSpPr>
        <p:spPr>
          <a:xfrm>
            <a:off x="5996091" y="8057560"/>
            <a:ext cx="1372802" cy="0"/>
          </a:xfrm>
          <a:prstGeom prst="line">
            <a:avLst/>
          </a:prstGeom>
          <a:ln w="12700">
            <a:solidFill>
              <a:schemeClr val="bg1"/>
            </a:solidFill>
          </a:ln>
        </p:spPr>
        <p:style>
          <a:lnRef idx="1">
            <a:schemeClr val="dk1"/>
          </a:lnRef>
          <a:fillRef idx="0">
            <a:schemeClr val="dk1"/>
          </a:fillRef>
          <a:effectRef idx="0">
            <a:schemeClr val="dk1"/>
          </a:effectRef>
          <a:fontRef idx="minor">
            <a:schemeClr val="tx1"/>
          </a:fontRef>
        </p:style>
      </p:cxnSp>
      <p:sp>
        <p:nvSpPr>
          <p:cNvPr id="208" name="文本框 207">
            <a:extLst>
              <a:ext uri="{FF2B5EF4-FFF2-40B4-BE49-F238E27FC236}">
                <a16:creationId xmlns:a16="http://schemas.microsoft.com/office/drawing/2014/main" id="{59C0E145-5994-0D69-90E5-78EDE4BF2B48}"/>
              </a:ext>
            </a:extLst>
          </p:cNvPr>
          <p:cNvSpPr txBox="1"/>
          <p:nvPr/>
        </p:nvSpPr>
        <p:spPr>
          <a:xfrm>
            <a:off x="5046156" y="8130215"/>
            <a:ext cx="1758680" cy="258404"/>
          </a:xfrm>
          <a:prstGeom prst="rect">
            <a:avLst/>
          </a:prstGeom>
          <a:noFill/>
        </p:spPr>
        <p:txBody>
          <a:bodyPr wrap="square" rtlCol="0">
            <a:spAutoFit/>
          </a:bodyPr>
          <a:lstStyle/>
          <a:p>
            <a:pPr algn="ctr"/>
            <a:r>
              <a:rPr kumimoji="1" lang="zh-CN" altLang="en-US" sz="1079" b="1" dirty="0">
                <a:solidFill>
                  <a:schemeClr val="bg1"/>
                </a:solidFill>
                <a:latin typeface="Microsoft YaHei" panose="020B0503020204020204" pitchFamily="34" charset="-122"/>
                <a:ea typeface="Microsoft YaHei" panose="020B0503020204020204" pitchFamily="34" charset="-122"/>
              </a:rPr>
              <a:t>机械研发</a:t>
            </a:r>
            <a:r>
              <a:rPr kumimoji="1" lang="en-US" altLang="zh-CN" sz="1079" b="1" dirty="0">
                <a:solidFill>
                  <a:schemeClr val="bg1"/>
                </a:solidFill>
                <a:latin typeface="Microsoft YaHei" panose="020B0503020204020204" pitchFamily="34" charset="-122"/>
                <a:ea typeface="Microsoft YaHei" panose="020B0503020204020204" pitchFamily="34" charset="-122"/>
              </a:rPr>
              <a:t>-</a:t>
            </a:r>
            <a:r>
              <a:rPr kumimoji="1" lang="zh-CN" altLang="en-US" sz="1079" b="1" dirty="0">
                <a:solidFill>
                  <a:schemeClr val="bg1"/>
                </a:solidFill>
                <a:latin typeface="Microsoft YaHei" panose="020B0503020204020204" pitchFamily="34" charset="-122"/>
                <a:ea typeface="Microsoft YaHei" panose="020B0503020204020204" pitchFamily="34" charset="-122"/>
              </a:rPr>
              <a:t>机械加工</a:t>
            </a:r>
          </a:p>
        </p:txBody>
      </p:sp>
      <p:sp>
        <p:nvSpPr>
          <p:cNvPr id="209" name="文本框 208">
            <a:extLst>
              <a:ext uri="{FF2B5EF4-FFF2-40B4-BE49-F238E27FC236}">
                <a16:creationId xmlns:a16="http://schemas.microsoft.com/office/drawing/2014/main" id="{9AA79A39-753A-5F74-3887-09C69486805F}"/>
              </a:ext>
            </a:extLst>
          </p:cNvPr>
          <p:cNvSpPr txBox="1"/>
          <p:nvPr/>
        </p:nvSpPr>
        <p:spPr>
          <a:xfrm>
            <a:off x="5244686" y="8342433"/>
            <a:ext cx="2314990" cy="2575449"/>
          </a:xfrm>
          <a:prstGeom prst="rect">
            <a:avLst/>
          </a:prstGeom>
          <a:noFill/>
        </p:spPr>
        <p:txBody>
          <a:bodyPr wrap="square" rtlCol="0">
            <a:spAutoFit/>
          </a:bodyPr>
          <a:lstStyle>
            <a:defPPr>
              <a:defRPr lang="en-US"/>
            </a:defPPr>
            <a:lvl1pPr marL="185046" indent="-185046">
              <a:lnSpc>
                <a:spcPts val="1500"/>
              </a:lnSpc>
              <a:buFont typeface="Wingdings" pitchFamily="2" charset="2"/>
              <a:buChar char="l"/>
              <a:defRPr kumimoji="1" sz="1000">
                <a:solidFill>
                  <a:schemeClr val="bg2">
                    <a:lumMod val="50000"/>
                  </a:schemeClr>
                </a:solidFill>
                <a:latin typeface="Microsoft YaHei" panose="020B0503020204020204" pitchFamily="34" charset="-122"/>
                <a:ea typeface="Microsoft YaHei" panose="020B0503020204020204" pitchFamily="34" charset="-122"/>
              </a:defRPr>
            </a:lvl1pPr>
          </a:lstStyle>
          <a:p>
            <a:r>
              <a:rPr lang="en-US" altLang="zh-CN" dirty="0">
                <a:solidFill>
                  <a:schemeClr val="bg1"/>
                </a:solidFill>
              </a:rPr>
              <a:t>SolidWorks/Inventor/AutoCAD</a:t>
            </a:r>
          </a:p>
          <a:p>
            <a:r>
              <a:rPr lang="en-US" altLang="zh-CN" dirty="0">
                <a:solidFill>
                  <a:schemeClr val="bg1"/>
                </a:solidFill>
              </a:rPr>
              <a:t>COMSOL/ANSYS/ICEPAK</a:t>
            </a:r>
          </a:p>
          <a:p>
            <a:r>
              <a:rPr lang="zh-CN" altLang="en-US" dirty="0">
                <a:solidFill>
                  <a:schemeClr val="bg1"/>
                </a:solidFill>
              </a:rPr>
              <a:t>各类机加工设备、精密仪器</a:t>
            </a:r>
            <a:endParaRPr lang="en-US" altLang="zh-CN" dirty="0">
              <a:solidFill>
                <a:schemeClr val="bg1"/>
              </a:solidFill>
            </a:endParaRPr>
          </a:p>
          <a:p>
            <a:r>
              <a:rPr lang="zh-CN" altLang="en-US" dirty="0">
                <a:solidFill>
                  <a:schemeClr val="bg1"/>
                </a:solidFill>
              </a:rPr>
              <a:t>柔性传感器制备工艺</a:t>
            </a:r>
            <a:endParaRPr lang="en-US" altLang="zh-CN" dirty="0">
              <a:solidFill>
                <a:schemeClr val="bg1"/>
              </a:solidFill>
            </a:endParaRPr>
          </a:p>
          <a:p>
            <a:r>
              <a:rPr lang="en-US" altLang="zh-CN" dirty="0">
                <a:solidFill>
                  <a:schemeClr val="bg1"/>
                </a:solidFill>
              </a:rPr>
              <a:t>STM32/ESP8266/Arduino</a:t>
            </a:r>
          </a:p>
          <a:p>
            <a:r>
              <a:rPr lang="en-US" altLang="zh-CN" dirty="0">
                <a:solidFill>
                  <a:schemeClr val="bg1"/>
                </a:solidFill>
              </a:rPr>
              <a:t>JLCEDA/Altium Designer</a:t>
            </a:r>
          </a:p>
          <a:p>
            <a:r>
              <a:rPr lang="zh-CN" altLang="en-US" dirty="0">
                <a:solidFill>
                  <a:schemeClr val="bg1"/>
                </a:solidFill>
              </a:rPr>
              <a:t>微信小程序开发</a:t>
            </a:r>
            <a:endParaRPr lang="en-US" altLang="zh-CN" dirty="0">
              <a:solidFill>
                <a:schemeClr val="bg1"/>
              </a:solidFill>
            </a:endParaRPr>
          </a:p>
          <a:p>
            <a:r>
              <a:rPr lang="en-US" altLang="zh-CN" dirty="0">
                <a:solidFill>
                  <a:schemeClr val="bg1"/>
                </a:solidFill>
              </a:rPr>
              <a:t>Docker/Flask/</a:t>
            </a:r>
            <a:r>
              <a:rPr lang="zh-CN" altLang="en-US" dirty="0">
                <a:solidFill>
                  <a:schemeClr val="bg1"/>
                </a:solidFill>
              </a:rPr>
              <a:t>微信云托管</a:t>
            </a:r>
            <a:endParaRPr lang="en-US" altLang="zh-CN" dirty="0">
              <a:solidFill>
                <a:schemeClr val="bg1"/>
              </a:solidFill>
            </a:endParaRPr>
          </a:p>
          <a:p>
            <a:r>
              <a:rPr lang="en-US" altLang="zh-CN" dirty="0">
                <a:solidFill>
                  <a:schemeClr val="bg1"/>
                </a:solidFill>
              </a:rPr>
              <a:t>Ubuntu/ROS</a:t>
            </a:r>
          </a:p>
          <a:p>
            <a:r>
              <a:rPr lang="en-US" altLang="zh-CN" dirty="0" err="1">
                <a:solidFill>
                  <a:schemeClr val="bg1"/>
                </a:solidFill>
              </a:rPr>
              <a:t>PyTorch</a:t>
            </a:r>
            <a:r>
              <a:rPr lang="en-US" altLang="zh-CN" dirty="0">
                <a:solidFill>
                  <a:schemeClr val="bg1"/>
                </a:solidFill>
              </a:rPr>
              <a:t>/Paddle/</a:t>
            </a:r>
            <a:r>
              <a:rPr lang="en-US" altLang="zh-CN" dirty="0" err="1">
                <a:solidFill>
                  <a:schemeClr val="bg1"/>
                </a:solidFill>
              </a:rPr>
              <a:t>sklearn</a:t>
            </a:r>
            <a:endParaRPr lang="en-US" altLang="zh-CN" dirty="0">
              <a:solidFill>
                <a:schemeClr val="bg1"/>
              </a:solidFill>
            </a:endParaRPr>
          </a:p>
          <a:p>
            <a:r>
              <a:rPr lang="en-US" altLang="zh-CN" dirty="0">
                <a:solidFill>
                  <a:schemeClr val="bg1"/>
                </a:solidFill>
              </a:rPr>
              <a:t>Opencv/modAL</a:t>
            </a:r>
          </a:p>
          <a:p>
            <a:r>
              <a:rPr lang="en-US" altLang="zh-CN" dirty="0">
                <a:solidFill>
                  <a:schemeClr val="bg1"/>
                </a:solidFill>
              </a:rPr>
              <a:t>Python/C/C++/Wxapp/Matlab</a:t>
            </a:r>
          </a:p>
          <a:p>
            <a:endParaRPr lang="en-US" altLang="zh-CN" dirty="0">
              <a:solidFill>
                <a:schemeClr val="bg1"/>
              </a:solidFill>
            </a:endParaRPr>
          </a:p>
        </p:txBody>
      </p:sp>
      <p:sp>
        <p:nvSpPr>
          <p:cNvPr id="210" name="文本框 209">
            <a:extLst>
              <a:ext uri="{FF2B5EF4-FFF2-40B4-BE49-F238E27FC236}">
                <a16:creationId xmlns:a16="http://schemas.microsoft.com/office/drawing/2014/main" id="{0A8C4026-2F10-DF3C-661F-A996D43230E4}"/>
              </a:ext>
            </a:extLst>
          </p:cNvPr>
          <p:cNvSpPr txBox="1"/>
          <p:nvPr/>
        </p:nvSpPr>
        <p:spPr>
          <a:xfrm>
            <a:off x="4276554" y="9120913"/>
            <a:ext cx="1170511" cy="258404"/>
          </a:xfrm>
          <a:prstGeom prst="rect">
            <a:avLst/>
          </a:prstGeom>
          <a:noFill/>
        </p:spPr>
        <p:txBody>
          <a:bodyPr wrap="square" rtlCol="0">
            <a:spAutoFit/>
          </a:bodyPr>
          <a:lstStyle/>
          <a:p>
            <a:pPr algn="ctr"/>
            <a:r>
              <a:rPr kumimoji="1" lang="zh-CN" altLang="en-US" sz="1079" b="1" dirty="0">
                <a:solidFill>
                  <a:schemeClr val="bg1"/>
                </a:solidFill>
                <a:latin typeface="Microsoft YaHei" panose="020B0503020204020204" pitchFamily="34" charset="-122"/>
                <a:ea typeface="Microsoft YaHei" panose="020B0503020204020204" pitchFamily="34" charset="-122"/>
              </a:rPr>
              <a:t>软硬件开发</a:t>
            </a:r>
          </a:p>
        </p:txBody>
      </p:sp>
      <p:sp>
        <p:nvSpPr>
          <p:cNvPr id="211" name="文本框 210">
            <a:extLst>
              <a:ext uri="{FF2B5EF4-FFF2-40B4-BE49-F238E27FC236}">
                <a16:creationId xmlns:a16="http://schemas.microsoft.com/office/drawing/2014/main" id="{F8F83434-E027-B893-3965-5C17926E2F45}"/>
              </a:ext>
            </a:extLst>
          </p:cNvPr>
          <p:cNvSpPr txBox="1"/>
          <p:nvPr/>
        </p:nvSpPr>
        <p:spPr>
          <a:xfrm>
            <a:off x="4263487" y="10076026"/>
            <a:ext cx="1096651" cy="258404"/>
          </a:xfrm>
          <a:prstGeom prst="rect">
            <a:avLst/>
          </a:prstGeom>
          <a:noFill/>
        </p:spPr>
        <p:txBody>
          <a:bodyPr wrap="square" rtlCol="0">
            <a:spAutoFit/>
          </a:bodyPr>
          <a:lstStyle/>
          <a:p>
            <a:pPr algn="ctr"/>
            <a:r>
              <a:rPr kumimoji="1" lang="en-US" altLang="zh-CN" sz="1079" b="1" dirty="0">
                <a:solidFill>
                  <a:schemeClr val="bg1"/>
                </a:solidFill>
                <a:latin typeface="Microsoft YaHei" panose="020B0503020204020204" pitchFamily="34" charset="-122"/>
                <a:ea typeface="Microsoft YaHei" panose="020B0503020204020204" pitchFamily="34" charset="-122"/>
              </a:rPr>
              <a:t>AI</a:t>
            </a:r>
            <a:r>
              <a:rPr kumimoji="1" lang="zh-CN" altLang="en-US" sz="1079" b="1" dirty="0">
                <a:solidFill>
                  <a:schemeClr val="bg1"/>
                </a:solidFill>
                <a:latin typeface="Microsoft YaHei" panose="020B0503020204020204" pitchFamily="34" charset="-122"/>
                <a:ea typeface="Microsoft YaHei" panose="020B0503020204020204" pitchFamily="34" charset="-122"/>
              </a:rPr>
              <a:t>算法开发</a:t>
            </a:r>
          </a:p>
        </p:txBody>
      </p:sp>
      <p:sp>
        <p:nvSpPr>
          <p:cNvPr id="212" name="文本框 211">
            <a:extLst>
              <a:ext uri="{FF2B5EF4-FFF2-40B4-BE49-F238E27FC236}">
                <a16:creationId xmlns:a16="http://schemas.microsoft.com/office/drawing/2014/main" id="{344FBB94-8F30-7794-198E-02727A93479B}"/>
              </a:ext>
            </a:extLst>
          </p:cNvPr>
          <p:cNvSpPr txBox="1"/>
          <p:nvPr/>
        </p:nvSpPr>
        <p:spPr>
          <a:xfrm>
            <a:off x="4263487" y="10445424"/>
            <a:ext cx="1096651" cy="258404"/>
          </a:xfrm>
          <a:prstGeom prst="rect">
            <a:avLst/>
          </a:prstGeom>
          <a:noFill/>
        </p:spPr>
        <p:txBody>
          <a:bodyPr wrap="square" rtlCol="0">
            <a:spAutoFit/>
          </a:bodyPr>
          <a:lstStyle/>
          <a:p>
            <a:pPr algn="ctr"/>
            <a:r>
              <a:rPr kumimoji="1" lang="zh-CN" altLang="en-US" sz="1079" b="1" dirty="0">
                <a:solidFill>
                  <a:schemeClr val="bg1"/>
                </a:solidFill>
                <a:latin typeface="Microsoft YaHei" panose="020B0503020204020204" pitchFamily="34" charset="-122"/>
                <a:ea typeface="Microsoft YaHei" panose="020B0503020204020204" pitchFamily="34" charset="-122"/>
              </a:rPr>
              <a:t>语言</a:t>
            </a:r>
          </a:p>
        </p:txBody>
      </p:sp>
    </p:spTree>
    <p:extLst>
      <p:ext uri="{BB962C8B-B14F-4D97-AF65-F5344CB8AC3E}">
        <p14:creationId xmlns:p14="http://schemas.microsoft.com/office/powerpoint/2010/main" val="2517712947"/>
      </p:ext>
    </p:extLst>
  </p:cSld>
  <p:clrMapOvr>
    <a:masterClrMapping/>
  </p:clrMapOvr>
</p:sld>
</file>

<file path=ppt/theme/theme1.xml><?xml version="1.0" encoding="utf-8"?>
<a:theme xmlns:a="http://schemas.openxmlformats.org/drawingml/2006/main" name="Office 2013 - 2022 主题">
  <a:themeElements>
    <a:clrScheme name="Office 2013 - 2022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760</TotalTime>
  <Words>966</Words>
  <Application>Microsoft Macintosh PowerPoint</Application>
  <PresentationFormat>自定义</PresentationFormat>
  <Paragraphs>90</Paragraphs>
  <Slides>1</Slides>
  <Notes>0</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vt:i4>
      </vt:variant>
    </vt:vector>
  </HeadingPairs>
  <TitlesOfParts>
    <vt:vector size="7" baseType="lpstr">
      <vt:lpstr>Microsoft YaHei</vt:lpstr>
      <vt:lpstr>Arial</vt:lpstr>
      <vt:lpstr>Calibri</vt:lpstr>
      <vt:lpstr>Calibri Light</vt:lpstr>
      <vt:lpstr>Wingdings</vt:lpstr>
      <vt:lpstr>Office 2013 - 2022 主题</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Microsoft Office User</dc:creator>
  <cp:lastModifiedBy>xh Wu</cp:lastModifiedBy>
  <cp:revision>20</cp:revision>
  <dcterms:created xsi:type="dcterms:W3CDTF">2024-10-22T22:08:51Z</dcterms:created>
  <dcterms:modified xsi:type="dcterms:W3CDTF">2025-12-28T14:17:18Z</dcterms:modified>
</cp:coreProperties>
</file>

<file path=docProps/thumbnail.jpeg>
</file>